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tif" ContentType="image/png"/>
  <Default Extension="tmp" ContentType="image/p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9"/>
  </p:notesMasterIdLst>
  <p:sldIdLst>
    <p:sldId id="304" r:id="rId5"/>
    <p:sldId id="308" r:id="rId6"/>
    <p:sldId id="323" r:id="rId7"/>
    <p:sldId id="324" r:id="rId8"/>
    <p:sldId id="288" r:id="rId9"/>
    <p:sldId id="299" r:id="rId10"/>
    <p:sldId id="317" r:id="rId11"/>
    <p:sldId id="319" r:id="rId12"/>
    <p:sldId id="318" r:id="rId13"/>
    <p:sldId id="268" r:id="rId14"/>
    <p:sldId id="320" r:id="rId15"/>
    <p:sldId id="313" r:id="rId16"/>
    <p:sldId id="322" r:id="rId17"/>
    <p:sldId id="275" r:id="rId18"/>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84383" autoAdjust="0"/>
  </p:normalViewPr>
  <p:slideViewPr>
    <p:cSldViewPr snapToGrid="0">
      <p:cViewPr varScale="1">
        <p:scale>
          <a:sx n="93" d="100"/>
          <a:sy n="93" d="100"/>
        </p:scale>
        <p:origin x="1272" y="90"/>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3" Type="http://schemas.openxmlformats.org/officeDocument/2006/relationships/customXml" Target="../customXml/item3.xml"/><Relationship Id="rId21"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3037840" cy="466434"/>
          </a:xfrm>
          <a:prstGeom prst="rect">
            <a:avLst/>
          </a:prstGeom>
        </p:spPr>
        <p:txBody>
          <a:bodyPr vert="horz" lIns="93164" tIns="46582" rIns="93164" bIns="46582" rtlCol="0"/>
          <a:lstStyle>
            <a:lvl1pPr algn="l">
              <a:defRPr sz="1200"/>
            </a:lvl1pPr>
          </a:lstStyle>
          <a:p>
            <a:endParaRPr lang="en-US" dirty="0"/>
          </a:p>
        </p:txBody>
      </p:sp>
      <p:sp>
        <p:nvSpPr>
          <p:cNvPr id="3" name="Date Placeholder 2"/>
          <p:cNvSpPr>
            <a:spLocks noGrp="1"/>
          </p:cNvSpPr>
          <p:nvPr>
            <p:ph type="dt" idx="1"/>
          </p:nvPr>
        </p:nvSpPr>
        <p:spPr>
          <a:xfrm>
            <a:off x="3970938" y="1"/>
            <a:ext cx="3037840" cy="466434"/>
          </a:xfrm>
          <a:prstGeom prst="rect">
            <a:avLst/>
          </a:prstGeom>
        </p:spPr>
        <p:txBody>
          <a:bodyPr vert="horz" lIns="93164" tIns="46582" rIns="93164" bIns="46582" rtlCol="0"/>
          <a:lstStyle>
            <a:lvl1pPr algn="r">
              <a:defRPr sz="1200"/>
            </a:lvl1pPr>
          </a:lstStyle>
          <a:p>
            <a:fld id="{E7D16CA8-7DCC-4F2C-A1EF-C632B9D3E96D}" type="datetimeFigureOut">
              <a:rPr lang="en-US" smtClean="0"/>
              <a:t>10/16/2023</a:t>
            </a:fld>
            <a:endParaRPr lang="en-US" dirty="0"/>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64" tIns="46582" rIns="93164" bIns="46582" rtlCol="0" anchor="ctr"/>
          <a:lstStyle/>
          <a:p>
            <a:endParaRPr lang="en-US" dirty="0"/>
          </a:p>
        </p:txBody>
      </p:sp>
      <p:sp>
        <p:nvSpPr>
          <p:cNvPr id="5" name="Notes Placeholder 4"/>
          <p:cNvSpPr>
            <a:spLocks noGrp="1"/>
          </p:cNvSpPr>
          <p:nvPr>
            <p:ph type="body" sz="quarter" idx="3"/>
          </p:nvPr>
        </p:nvSpPr>
        <p:spPr>
          <a:xfrm>
            <a:off x="701040" y="4473893"/>
            <a:ext cx="5608320" cy="3660458"/>
          </a:xfrm>
          <a:prstGeom prst="rect">
            <a:avLst/>
          </a:prstGeom>
        </p:spPr>
        <p:txBody>
          <a:bodyPr vert="horz" lIns="93164" tIns="46582" rIns="93164" bIns="46582"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8"/>
            <a:ext cx="3037840" cy="466433"/>
          </a:xfrm>
          <a:prstGeom prst="rect">
            <a:avLst/>
          </a:prstGeom>
        </p:spPr>
        <p:txBody>
          <a:bodyPr vert="horz" lIns="93164" tIns="46582" rIns="93164" bIns="46582"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0938" y="8829968"/>
            <a:ext cx="3037840" cy="466433"/>
          </a:xfrm>
          <a:prstGeom prst="rect">
            <a:avLst/>
          </a:prstGeom>
        </p:spPr>
        <p:txBody>
          <a:bodyPr vert="horz" lIns="93164" tIns="46582" rIns="93164" bIns="46582"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Government is not going to fix the problem. We have some actions we can take that will help – reduce legislative and regulatory hurdles, etc.  Private industry will do a better job, if we can ‘get out of their way’</a:t>
            </a:r>
          </a:p>
        </p:txBody>
      </p:sp>
      <p:sp>
        <p:nvSpPr>
          <p:cNvPr id="4" name="Slide Number Placeholder 3"/>
          <p:cNvSpPr>
            <a:spLocks noGrp="1"/>
          </p:cNvSpPr>
          <p:nvPr>
            <p:ph type="sldNum" sz="quarter" idx="5"/>
          </p:nvPr>
        </p:nvSpPr>
        <p:spPr/>
        <p:txBody>
          <a:bodyPr/>
          <a:lstStyle/>
          <a:p>
            <a:fld id="{8B990660-4B7D-4C11-96DB-B19FFA8CA93C}" type="slidenum">
              <a:rPr lang="en-US" smtClean="0"/>
              <a:t>1</a:t>
            </a:fld>
            <a:endParaRPr lang="en-US" dirty="0"/>
          </a:p>
        </p:txBody>
      </p:sp>
    </p:spTree>
    <p:extLst>
      <p:ext uri="{BB962C8B-B14F-4D97-AF65-F5344CB8AC3E}">
        <p14:creationId xmlns:p14="http://schemas.microsoft.com/office/powerpoint/2010/main" val="326722283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10</a:t>
            </a:fld>
            <a:endParaRPr lang="en-US" dirty="0"/>
          </a:p>
        </p:txBody>
      </p:sp>
    </p:spTree>
    <p:extLst>
      <p:ext uri="{BB962C8B-B14F-4D97-AF65-F5344CB8AC3E}">
        <p14:creationId xmlns:p14="http://schemas.microsoft.com/office/powerpoint/2010/main" val="14889856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11</a:t>
            </a:fld>
            <a:endParaRPr lang="en-US" dirty="0"/>
          </a:p>
        </p:txBody>
      </p:sp>
    </p:spTree>
    <p:extLst>
      <p:ext uri="{BB962C8B-B14F-4D97-AF65-F5344CB8AC3E}">
        <p14:creationId xmlns:p14="http://schemas.microsoft.com/office/powerpoint/2010/main" val="27977277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12</a:t>
            </a:fld>
            <a:endParaRPr lang="en-US" dirty="0"/>
          </a:p>
        </p:txBody>
      </p:sp>
    </p:spTree>
    <p:extLst>
      <p:ext uri="{BB962C8B-B14F-4D97-AF65-F5344CB8AC3E}">
        <p14:creationId xmlns:p14="http://schemas.microsoft.com/office/powerpoint/2010/main" val="21832195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 cost $1,700 for </a:t>
            </a:r>
            <a:r>
              <a:rPr lang="en-US" dirty="0" err="1"/>
              <a:t>Farwn</a:t>
            </a:r>
            <a:r>
              <a:rPr lang="en-US" dirty="0"/>
              <a:t> Mtn, $6,500 rest of </a:t>
            </a:r>
            <a:r>
              <a:rPr lang="en-US" dirty="0" err="1"/>
              <a:t>Rellagigedo</a:t>
            </a:r>
            <a:r>
              <a:rPr lang="en-US" dirty="0"/>
              <a:t>.</a:t>
            </a:r>
          </a:p>
        </p:txBody>
      </p:sp>
      <p:sp>
        <p:nvSpPr>
          <p:cNvPr id="4" name="Slide Number Placeholder 3"/>
          <p:cNvSpPr>
            <a:spLocks noGrp="1"/>
          </p:cNvSpPr>
          <p:nvPr>
            <p:ph type="sldNum" sz="quarter" idx="5"/>
          </p:nvPr>
        </p:nvSpPr>
        <p:spPr/>
        <p:txBody>
          <a:bodyPr/>
          <a:lstStyle/>
          <a:p>
            <a:fld id="{8B990660-4B7D-4C11-96DB-B19FFA8CA93C}" type="slidenum">
              <a:rPr lang="en-US" smtClean="0"/>
              <a:t>13</a:t>
            </a:fld>
            <a:endParaRPr lang="en-US" dirty="0"/>
          </a:p>
        </p:txBody>
      </p:sp>
    </p:spTree>
    <p:extLst>
      <p:ext uri="{BB962C8B-B14F-4D97-AF65-F5344CB8AC3E}">
        <p14:creationId xmlns:p14="http://schemas.microsoft.com/office/powerpoint/2010/main" val="18422704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14</a:t>
            </a:fld>
            <a:endParaRPr lang="en-US" dirty="0"/>
          </a:p>
        </p:txBody>
      </p:sp>
    </p:spTree>
    <p:extLst>
      <p:ext uri="{BB962C8B-B14F-4D97-AF65-F5344CB8AC3E}">
        <p14:creationId xmlns:p14="http://schemas.microsoft.com/office/powerpoint/2010/main" val="3230793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process has been painfully slow, but in the meantime, there is good activity in the market.</a:t>
            </a:r>
          </a:p>
        </p:txBody>
      </p:sp>
      <p:sp>
        <p:nvSpPr>
          <p:cNvPr id="4" name="Slide Number Placeholder 3"/>
          <p:cNvSpPr>
            <a:spLocks noGrp="1"/>
          </p:cNvSpPr>
          <p:nvPr>
            <p:ph type="sldNum" sz="quarter" idx="5"/>
          </p:nvPr>
        </p:nvSpPr>
        <p:spPr/>
        <p:txBody>
          <a:bodyPr/>
          <a:lstStyle/>
          <a:p>
            <a:fld id="{8B990660-4B7D-4C11-96DB-B19FFA8CA93C}" type="slidenum">
              <a:rPr lang="en-US" smtClean="0"/>
              <a:t>2</a:t>
            </a:fld>
            <a:endParaRPr lang="en-US" dirty="0"/>
          </a:p>
        </p:txBody>
      </p:sp>
    </p:spTree>
    <p:extLst>
      <p:ext uri="{BB962C8B-B14F-4D97-AF65-F5344CB8AC3E}">
        <p14:creationId xmlns:p14="http://schemas.microsoft.com/office/powerpoint/2010/main" val="9802303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3</a:t>
            </a:fld>
            <a:endParaRPr lang="en-US" dirty="0"/>
          </a:p>
        </p:txBody>
      </p:sp>
    </p:spTree>
    <p:extLst>
      <p:ext uri="{BB962C8B-B14F-4D97-AF65-F5344CB8AC3E}">
        <p14:creationId xmlns:p14="http://schemas.microsoft.com/office/powerpoint/2010/main" val="23789817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a:t>
            </a:fld>
            <a:endParaRPr lang="en-US" dirty="0"/>
          </a:p>
        </p:txBody>
      </p:sp>
    </p:spTree>
    <p:extLst>
      <p:ext uri="{BB962C8B-B14F-4D97-AF65-F5344CB8AC3E}">
        <p14:creationId xmlns:p14="http://schemas.microsoft.com/office/powerpoint/2010/main" val="38409663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5</a:t>
            </a:fld>
            <a:endParaRPr lang="en-US" dirty="0"/>
          </a:p>
        </p:txBody>
      </p:sp>
    </p:spTree>
    <p:extLst>
      <p:ext uri="{BB962C8B-B14F-4D97-AF65-F5344CB8AC3E}">
        <p14:creationId xmlns:p14="http://schemas.microsoft.com/office/powerpoint/2010/main" val="20850117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Old State subdivision. They drew all the lines on the map, sold lots, but did not develop roads.  Completing the road would open up 73 building lots, 62 of which are privately owned. We’ve been applying for grants, not successful to date.  Obtaining the greenspaces in MB from DNR would allow realignment of the roads, and potentially the opportunity to put more lots in.</a:t>
            </a:r>
          </a:p>
        </p:txBody>
      </p:sp>
      <p:sp>
        <p:nvSpPr>
          <p:cNvPr id="4" name="Slide Number Placeholder 3"/>
          <p:cNvSpPr>
            <a:spLocks noGrp="1"/>
          </p:cNvSpPr>
          <p:nvPr>
            <p:ph type="sldNum" sz="quarter" idx="5"/>
          </p:nvPr>
        </p:nvSpPr>
        <p:spPr/>
        <p:txBody>
          <a:bodyPr/>
          <a:lstStyle/>
          <a:p>
            <a:fld id="{8B990660-4B7D-4C11-96DB-B19FFA8CA93C}" type="slidenum">
              <a:rPr lang="en-US" smtClean="0"/>
              <a:t>6</a:t>
            </a:fld>
            <a:endParaRPr lang="en-US" dirty="0"/>
          </a:p>
        </p:txBody>
      </p:sp>
    </p:spTree>
    <p:extLst>
      <p:ext uri="{BB962C8B-B14F-4D97-AF65-F5344CB8AC3E}">
        <p14:creationId xmlns:p14="http://schemas.microsoft.com/office/powerpoint/2010/main" val="27815605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Change in color on aerials doesn’t mean anything – just different generations and sources of data.  Hash lines indicate ownership. Red, private. Green, State DNR. Blue, AMHT. Yellow, COK.  The aerials can be confusing – top red parcel does not have platted rights of way.  Property owner wants to finish their development before entertain allowing the Borough access through their private property.  That area is also very wet with a pond.</a:t>
            </a:r>
          </a:p>
        </p:txBody>
      </p:sp>
      <p:sp>
        <p:nvSpPr>
          <p:cNvPr id="4" name="Slide Number Placeholder 3"/>
          <p:cNvSpPr>
            <a:spLocks noGrp="1"/>
          </p:cNvSpPr>
          <p:nvPr>
            <p:ph type="sldNum" sz="quarter" idx="5"/>
          </p:nvPr>
        </p:nvSpPr>
        <p:spPr/>
        <p:txBody>
          <a:bodyPr/>
          <a:lstStyle/>
          <a:p>
            <a:fld id="{8B990660-4B7D-4C11-96DB-B19FFA8CA93C}" type="slidenum">
              <a:rPr lang="en-US" smtClean="0"/>
              <a:t>7</a:t>
            </a:fld>
            <a:endParaRPr lang="en-US" dirty="0"/>
          </a:p>
        </p:txBody>
      </p:sp>
    </p:spTree>
    <p:extLst>
      <p:ext uri="{BB962C8B-B14F-4D97-AF65-F5344CB8AC3E}">
        <p14:creationId xmlns:p14="http://schemas.microsoft.com/office/powerpoint/2010/main" val="33400385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8</a:t>
            </a:fld>
            <a:endParaRPr lang="en-US" dirty="0"/>
          </a:p>
        </p:txBody>
      </p:sp>
    </p:spTree>
    <p:extLst>
      <p:ext uri="{BB962C8B-B14F-4D97-AF65-F5344CB8AC3E}">
        <p14:creationId xmlns:p14="http://schemas.microsoft.com/office/powerpoint/2010/main" val="34757731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 staff’s list, but further back in the queue.</a:t>
            </a:r>
          </a:p>
        </p:txBody>
      </p:sp>
      <p:sp>
        <p:nvSpPr>
          <p:cNvPr id="4" name="Slide Number Placeholder 3"/>
          <p:cNvSpPr>
            <a:spLocks noGrp="1"/>
          </p:cNvSpPr>
          <p:nvPr>
            <p:ph type="sldNum" sz="quarter" idx="5"/>
          </p:nvPr>
        </p:nvSpPr>
        <p:spPr/>
        <p:txBody>
          <a:bodyPr/>
          <a:lstStyle/>
          <a:p>
            <a:fld id="{8B990660-4B7D-4C11-96DB-B19FFA8CA93C}" type="slidenum">
              <a:rPr lang="en-US" smtClean="0"/>
              <a:t>9</a:t>
            </a:fld>
            <a:endParaRPr lang="en-US" dirty="0"/>
          </a:p>
        </p:txBody>
      </p:sp>
    </p:spTree>
    <p:extLst>
      <p:ext uri="{BB962C8B-B14F-4D97-AF65-F5344CB8AC3E}">
        <p14:creationId xmlns:p14="http://schemas.microsoft.com/office/powerpoint/2010/main" val="14254510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9.tif"/><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5.xml"/><Relationship Id="rId4" Type="http://schemas.openxmlformats.org/officeDocument/2006/relationships/image" Target="../media/image4.tmp"/></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a:lstStyle/>
          <a:p>
            <a:r>
              <a:rPr lang="en-US" dirty="0"/>
              <a:t>Housing Update</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483864"/>
            <a:ext cx="4379976" cy="613370"/>
          </a:xfrm>
        </p:spPr>
        <p:txBody>
          <a:bodyPr/>
          <a:lstStyle/>
          <a:p>
            <a:r>
              <a:rPr lang="en-US" dirty="0"/>
              <a:t>October 2023</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9788" y="365125"/>
            <a:ext cx="10515600" cy="1325563"/>
          </a:xfrm>
        </p:spPr>
        <p:txBody>
          <a:bodyPr/>
          <a:lstStyle/>
          <a:p>
            <a:pPr algn="ctr"/>
            <a:r>
              <a:rPr lang="en-US" dirty="0"/>
              <a:t>Revilla Road</a:t>
            </a:r>
          </a:p>
        </p:txBody>
      </p:sp>
      <p:pic>
        <p:nvPicPr>
          <p:cNvPr id="18" name="Picture 17" descr="A map of a river&#10;&#10;Description automatically generated">
            <a:extLst>
              <a:ext uri="{FF2B5EF4-FFF2-40B4-BE49-F238E27FC236}">
                <a16:creationId xmlns:a16="http://schemas.microsoft.com/office/drawing/2014/main" id="{E3B9DE10-77D0-A828-F8E2-8F5F3C7F5703}"/>
              </a:ext>
            </a:extLst>
          </p:cNvPr>
          <p:cNvPicPr>
            <a:picLocks noChangeAspect="1"/>
          </p:cNvPicPr>
          <p:nvPr/>
        </p:nvPicPr>
        <p:blipFill>
          <a:blip r:embed="rId3"/>
          <a:stretch>
            <a:fillRect/>
          </a:stretch>
        </p:blipFill>
        <p:spPr>
          <a:xfrm>
            <a:off x="1644375" y="1232379"/>
            <a:ext cx="8903249" cy="5260496"/>
          </a:xfrm>
          <a:prstGeom prst="rect">
            <a:avLst/>
          </a:prstGeom>
        </p:spPr>
      </p:pic>
    </p:spTree>
    <p:extLst>
      <p:ext uri="{BB962C8B-B14F-4D97-AF65-F5344CB8AC3E}">
        <p14:creationId xmlns:p14="http://schemas.microsoft.com/office/powerpoint/2010/main" val="41516945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9788" y="365125"/>
            <a:ext cx="10515600" cy="1325563"/>
          </a:xfrm>
        </p:spPr>
        <p:txBody>
          <a:bodyPr/>
          <a:lstStyle/>
          <a:p>
            <a:pPr algn="ctr"/>
            <a:r>
              <a:rPr lang="en-US" dirty="0"/>
              <a:t>Revilla Road</a:t>
            </a:r>
          </a:p>
        </p:txBody>
      </p:sp>
      <p:pic>
        <p:nvPicPr>
          <p:cNvPr id="3" name="Picture 2" descr="An aerial view of a city&#10;&#10;Description automatically generated">
            <a:extLst>
              <a:ext uri="{FF2B5EF4-FFF2-40B4-BE49-F238E27FC236}">
                <a16:creationId xmlns:a16="http://schemas.microsoft.com/office/drawing/2014/main" id="{09FD514B-1BE9-0495-E46D-95FCCC2187BF}"/>
              </a:ext>
            </a:extLst>
          </p:cNvPr>
          <p:cNvPicPr>
            <a:picLocks noChangeAspect="1"/>
          </p:cNvPicPr>
          <p:nvPr/>
        </p:nvPicPr>
        <p:blipFill>
          <a:blip r:embed="rId3"/>
          <a:stretch>
            <a:fillRect/>
          </a:stretch>
        </p:blipFill>
        <p:spPr>
          <a:xfrm>
            <a:off x="1658617" y="1240003"/>
            <a:ext cx="8874766" cy="5252872"/>
          </a:xfrm>
          <a:prstGeom prst="rect">
            <a:avLst/>
          </a:prstGeom>
        </p:spPr>
      </p:pic>
    </p:spTree>
    <p:extLst>
      <p:ext uri="{BB962C8B-B14F-4D97-AF65-F5344CB8AC3E}">
        <p14:creationId xmlns:p14="http://schemas.microsoft.com/office/powerpoint/2010/main" val="32890186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 name="Title 953">
            <a:extLst>
              <a:ext uri="{FF2B5EF4-FFF2-40B4-BE49-F238E27FC236}">
                <a16:creationId xmlns:a16="http://schemas.microsoft.com/office/drawing/2014/main" id="{7E55856D-8731-4D07-B99E-5270A3B01DBC}"/>
              </a:ext>
            </a:extLst>
          </p:cNvPr>
          <p:cNvSpPr>
            <a:spLocks noGrp="1"/>
          </p:cNvSpPr>
          <p:nvPr>
            <p:ph type="title"/>
          </p:nvPr>
        </p:nvSpPr>
        <p:spPr>
          <a:xfrm>
            <a:off x="1570874" y="704088"/>
            <a:ext cx="9050253" cy="640080"/>
          </a:xfrm>
        </p:spPr>
        <p:txBody>
          <a:bodyPr/>
          <a:lstStyle/>
          <a:p>
            <a:r>
              <a:rPr lang="en-US" dirty="0"/>
              <a:t>Related projects</a:t>
            </a:r>
          </a:p>
        </p:txBody>
      </p:sp>
      <p:sp>
        <p:nvSpPr>
          <p:cNvPr id="15" name="Text Placeholder 14">
            <a:extLst>
              <a:ext uri="{FF2B5EF4-FFF2-40B4-BE49-F238E27FC236}">
                <a16:creationId xmlns:a16="http://schemas.microsoft.com/office/drawing/2014/main" id="{8F4ED644-C47C-456A-96A0-2E9A58005925}"/>
              </a:ext>
            </a:extLst>
          </p:cNvPr>
          <p:cNvSpPr>
            <a:spLocks noGrp="1"/>
          </p:cNvSpPr>
          <p:nvPr>
            <p:ph type="body" sz="quarter" idx="14"/>
          </p:nvPr>
        </p:nvSpPr>
        <p:spPr>
          <a:xfrm>
            <a:off x="1572768" y="1389888"/>
            <a:ext cx="9052560" cy="395859"/>
          </a:xfrm>
        </p:spPr>
        <p:txBody>
          <a:bodyPr/>
          <a:lstStyle/>
          <a:p>
            <a:endParaRPr lang="en-ZA" dirty="0"/>
          </a:p>
        </p:txBody>
      </p:sp>
      <p:sp>
        <p:nvSpPr>
          <p:cNvPr id="21" name="Text Placeholder 20">
            <a:extLst>
              <a:ext uri="{FF2B5EF4-FFF2-40B4-BE49-F238E27FC236}">
                <a16:creationId xmlns:a16="http://schemas.microsoft.com/office/drawing/2014/main" id="{CDF4D42A-3F39-4699-9C9C-91BBC8C72207}"/>
              </a:ext>
            </a:extLst>
          </p:cNvPr>
          <p:cNvSpPr>
            <a:spLocks noGrp="1"/>
          </p:cNvSpPr>
          <p:nvPr>
            <p:ph type="body" sz="quarter" idx="15"/>
          </p:nvPr>
        </p:nvSpPr>
        <p:spPr>
          <a:xfrm>
            <a:off x="685799" y="2450592"/>
            <a:ext cx="3200400" cy="2567007"/>
          </a:xfrm>
        </p:spPr>
        <p:txBody>
          <a:bodyPr/>
          <a:lstStyle/>
          <a:p>
            <a:r>
              <a:rPr lang="en-US" dirty="0"/>
              <a:t>Legislative Advocacy</a:t>
            </a:r>
          </a:p>
        </p:txBody>
      </p:sp>
      <p:sp>
        <p:nvSpPr>
          <p:cNvPr id="3" name="Content Placeholder 2">
            <a:extLst>
              <a:ext uri="{FF2B5EF4-FFF2-40B4-BE49-F238E27FC236}">
                <a16:creationId xmlns:a16="http://schemas.microsoft.com/office/drawing/2014/main" id="{9B1DDDEF-20C4-4F65-BAC9-0A763DF7E02B}"/>
              </a:ext>
            </a:extLst>
          </p:cNvPr>
          <p:cNvSpPr>
            <a:spLocks noGrp="1"/>
          </p:cNvSpPr>
          <p:nvPr>
            <p:ph type="body" sz="quarter" idx="13"/>
          </p:nvPr>
        </p:nvSpPr>
        <p:spPr>
          <a:xfrm>
            <a:off x="939859" y="3392423"/>
            <a:ext cx="2743200" cy="2567007"/>
          </a:xfrm>
        </p:spPr>
        <p:txBody>
          <a:bodyPr vert="horz" lIns="91440" tIns="45720" rIns="91440" bIns="45720" rtlCol="0" anchor="t">
            <a:normAutofit/>
          </a:bodyPr>
          <a:lstStyle/>
          <a:p>
            <a:r>
              <a:rPr lang="en-US" dirty="0"/>
              <a:t>Staff continues to engage with Governor’s office, Senator Sullivan’s  office, DNR, DCCED, and AIDEA.</a:t>
            </a:r>
            <a:endParaRPr lang="en-US" sz="800" dirty="0"/>
          </a:p>
        </p:txBody>
      </p:sp>
      <p:sp>
        <p:nvSpPr>
          <p:cNvPr id="23" name="Text Placeholder 22">
            <a:extLst>
              <a:ext uri="{FF2B5EF4-FFF2-40B4-BE49-F238E27FC236}">
                <a16:creationId xmlns:a16="http://schemas.microsoft.com/office/drawing/2014/main" id="{538ACC23-C522-4E38-9FC4-D46CF2EA1569}"/>
              </a:ext>
            </a:extLst>
          </p:cNvPr>
          <p:cNvSpPr>
            <a:spLocks noGrp="1"/>
          </p:cNvSpPr>
          <p:nvPr>
            <p:ph type="body" sz="quarter" idx="17"/>
          </p:nvPr>
        </p:nvSpPr>
        <p:spPr>
          <a:xfrm>
            <a:off x="4499309" y="2450591"/>
            <a:ext cx="3200400" cy="2567009"/>
          </a:xfrm>
        </p:spPr>
        <p:txBody>
          <a:bodyPr/>
          <a:lstStyle/>
          <a:p>
            <a:r>
              <a:rPr lang="en-US" dirty="0"/>
              <a:t>Short Term Rentals</a:t>
            </a:r>
          </a:p>
        </p:txBody>
      </p:sp>
      <p:sp>
        <p:nvSpPr>
          <p:cNvPr id="22" name="Text Placeholder 21">
            <a:extLst>
              <a:ext uri="{FF2B5EF4-FFF2-40B4-BE49-F238E27FC236}">
                <a16:creationId xmlns:a16="http://schemas.microsoft.com/office/drawing/2014/main" id="{9A2AC06B-E1EB-4973-A6DF-05697A7396D0}"/>
              </a:ext>
            </a:extLst>
          </p:cNvPr>
          <p:cNvSpPr>
            <a:spLocks noGrp="1"/>
          </p:cNvSpPr>
          <p:nvPr>
            <p:ph type="body" sz="quarter" idx="16"/>
          </p:nvPr>
        </p:nvSpPr>
        <p:spPr>
          <a:xfrm>
            <a:off x="4731630" y="3392423"/>
            <a:ext cx="2743200" cy="2395901"/>
          </a:xfrm>
        </p:spPr>
        <p:txBody>
          <a:bodyPr>
            <a:normAutofit/>
          </a:bodyPr>
          <a:lstStyle/>
          <a:p>
            <a:r>
              <a:rPr lang="en-US" dirty="0"/>
              <a:t>Per Assembly direction, Finance will be actively enforcing collection of Transient Occupancy Taxes from Short Term Rental businesses.  Software to assist in identifying STR units has been selected.</a:t>
            </a:r>
          </a:p>
          <a:p>
            <a:r>
              <a:rPr lang="en-US" dirty="0"/>
              <a:t>Implementation to be complete by end of year.</a:t>
            </a:r>
          </a:p>
        </p:txBody>
      </p:sp>
      <p:sp>
        <p:nvSpPr>
          <p:cNvPr id="25" name="Text Placeholder 24">
            <a:extLst>
              <a:ext uri="{FF2B5EF4-FFF2-40B4-BE49-F238E27FC236}">
                <a16:creationId xmlns:a16="http://schemas.microsoft.com/office/drawing/2014/main" id="{9C3E93EF-EBD0-4425-843B-18F5AFCAF3CA}"/>
              </a:ext>
            </a:extLst>
          </p:cNvPr>
          <p:cNvSpPr>
            <a:spLocks noGrp="1"/>
          </p:cNvSpPr>
          <p:nvPr>
            <p:ph type="body" sz="quarter" idx="19"/>
          </p:nvPr>
        </p:nvSpPr>
        <p:spPr>
          <a:xfrm>
            <a:off x="8333163" y="2450591"/>
            <a:ext cx="3200400" cy="2567009"/>
          </a:xfrm>
        </p:spPr>
        <p:txBody>
          <a:bodyPr/>
          <a:lstStyle/>
          <a:p>
            <a:r>
              <a:rPr lang="en-US" dirty="0"/>
              <a:t>.810 Conveyance</a:t>
            </a:r>
          </a:p>
        </p:txBody>
      </p:sp>
      <p:sp>
        <p:nvSpPr>
          <p:cNvPr id="24" name="Text Placeholder 23">
            <a:extLst>
              <a:ext uri="{FF2B5EF4-FFF2-40B4-BE49-F238E27FC236}">
                <a16:creationId xmlns:a16="http://schemas.microsoft.com/office/drawing/2014/main" id="{0CF96B73-21DC-408C-8CD4-70E4B94A4616}"/>
              </a:ext>
            </a:extLst>
          </p:cNvPr>
          <p:cNvSpPr>
            <a:spLocks noGrp="1"/>
          </p:cNvSpPr>
          <p:nvPr>
            <p:ph type="body" sz="quarter" idx="18"/>
          </p:nvPr>
        </p:nvSpPr>
        <p:spPr>
          <a:xfrm>
            <a:off x="8573439" y="3392423"/>
            <a:ext cx="2743200" cy="2162987"/>
          </a:xfrm>
        </p:spPr>
        <p:txBody>
          <a:bodyPr>
            <a:normAutofit/>
          </a:bodyPr>
          <a:lstStyle/>
          <a:p>
            <a:r>
              <a:rPr lang="en-US" dirty="0"/>
              <a:t>Application for conveyance of a parcel near the Mt. Point Subdivision has been submitted to DNR.  The parcel is needed for the right-of-way from Roosevelt Drive to the subdivision. </a:t>
            </a:r>
          </a:p>
          <a:p>
            <a:endParaRPr lang="en-US" dirty="0"/>
          </a:p>
        </p:txBody>
      </p:sp>
    </p:spTree>
    <p:extLst>
      <p:ext uri="{BB962C8B-B14F-4D97-AF65-F5344CB8AC3E}">
        <p14:creationId xmlns:p14="http://schemas.microsoft.com/office/powerpoint/2010/main" val="426704980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8200" y="355600"/>
            <a:ext cx="10515600" cy="1325563"/>
          </a:xfrm>
        </p:spPr>
        <p:txBody>
          <a:bodyPr/>
          <a:lstStyle/>
          <a:p>
            <a:pPr algn="ctr"/>
            <a:r>
              <a:rPr lang="en-US" dirty="0"/>
              <a:t>Related Projects</a:t>
            </a:r>
          </a:p>
        </p:txBody>
      </p:sp>
      <p:sp>
        <p:nvSpPr>
          <p:cNvPr id="5" name="Text Placeholder 4">
            <a:extLst>
              <a:ext uri="{FF2B5EF4-FFF2-40B4-BE49-F238E27FC236}">
                <a16:creationId xmlns:a16="http://schemas.microsoft.com/office/drawing/2014/main" id="{F8657664-A458-4DDD-ACC2-1D87FCD6FCA9}"/>
              </a:ext>
            </a:extLst>
          </p:cNvPr>
          <p:cNvSpPr>
            <a:spLocks noGrp="1"/>
          </p:cNvSpPr>
          <p:nvPr>
            <p:ph type="body" idx="1"/>
          </p:nvPr>
        </p:nvSpPr>
        <p:spPr>
          <a:xfrm>
            <a:off x="1296989" y="1681162"/>
            <a:ext cx="4114800" cy="823912"/>
          </a:xfrm>
        </p:spPr>
        <p:style>
          <a:lnRef idx="3">
            <a:schemeClr val="lt1"/>
          </a:lnRef>
          <a:fillRef idx="1">
            <a:schemeClr val="dk1"/>
          </a:fillRef>
          <a:effectRef idx="1">
            <a:schemeClr val="dk1"/>
          </a:effectRef>
          <a:fontRef idx="minor">
            <a:schemeClr val="lt1"/>
          </a:fontRef>
        </p:style>
        <p:txBody>
          <a:bodyPr/>
          <a:lstStyle/>
          <a:p>
            <a:r>
              <a:rPr lang="en-US" dirty="0"/>
              <a:t>Updated Satellite Imagery</a:t>
            </a:r>
          </a:p>
        </p:txBody>
      </p:sp>
      <p:sp>
        <p:nvSpPr>
          <p:cNvPr id="6" name="Content Placeholder 5">
            <a:extLst>
              <a:ext uri="{FF2B5EF4-FFF2-40B4-BE49-F238E27FC236}">
                <a16:creationId xmlns:a16="http://schemas.microsoft.com/office/drawing/2014/main" id="{5A6B31B0-7B84-475D-961F-09C0191F91A2}"/>
              </a:ext>
            </a:extLst>
          </p:cNvPr>
          <p:cNvSpPr>
            <a:spLocks noGrp="1"/>
          </p:cNvSpPr>
          <p:nvPr>
            <p:ph sz="half" idx="2"/>
          </p:nvPr>
        </p:nvSpPr>
        <p:spPr>
          <a:xfrm>
            <a:off x="1296989" y="2505074"/>
            <a:ext cx="4114800" cy="3081971"/>
          </a:xfrm>
        </p:spPr>
        <p:style>
          <a:lnRef idx="1">
            <a:schemeClr val="accent6"/>
          </a:lnRef>
          <a:fillRef idx="2">
            <a:schemeClr val="accent6"/>
          </a:fillRef>
          <a:effectRef idx="1">
            <a:schemeClr val="accent6"/>
          </a:effectRef>
          <a:fontRef idx="minor">
            <a:schemeClr val="dk1"/>
          </a:fontRef>
        </p:style>
        <p:txBody>
          <a:bodyPr vert="horz" lIns="91440" tIns="45720" rIns="91440" bIns="45720" rtlCol="0" anchor="t">
            <a:normAutofit/>
          </a:bodyPr>
          <a:lstStyle/>
          <a:p>
            <a:pPr marL="0" indent="0">
              <a:buNone/>
            </a:pPr>
            <a:r>
              <a:rPr lang="en-ZA" noProof="1"/>
              <a:t>Updated imagery </a:t>
            </a:r>
            <a:r>
              <a:rPr lang="en-US" noProof="1"/>
              <a:t>has been received and imported into the GIS system</a:t>
            </a:r>
            <a:endParaRPr lang="en-ZA" noProof="1"/>
          </a:p>
        </p:txBody>
      </p:sp>
      <p:sp>
        <p:nvSpPr>
          <p:cNvPr id="7" name="Text Placeholder 6">
            <a:extLst>
              <a:ext uri="{FF2B5EF4-FFF2-40B4-BE49-F238E27FC236}">
                <a16:creationId xmlns:a16="http://schemas.microsoft.com/office/drawing/2014/main" id="{578017FE-712E-4E95-B483-B700F1AA4B2A}"/>
              </a:ext>
            </a:extLst>
          </p:cNvPr>
          <p:cNvSpPr>
            <a:spLocks noGrp="1"/>
          </p:cNvSpPr>
          <p:nvPr>
            <p:ph type="body" sz="quarter" idx="3"/>
          </p:nvPr>
        </p:nvSpPr>
        <p:spPr>
          <a:xfrm>
            <a:off x="6715664" y="1681163"/>
            <a:ext cx="4114800" cy="823912"/>
          </a:xfrm>
        </p:spPr>
        <p:style>
          <a:lnRef idx="3">
            <a:schemeClr val="lt1"/>
          </a:lnRef>
          <a:fillRef idx="1">
            <a:schemeClr val="dk1"/>
          </a:fillRef>
          <a:effectRef idx="1">
            <a:schemeClr val="dk1"/>
          </a:effectRef>
          <a:fontRef idx="minor">
            <a:schemeClr val="lt1"/>
          </a:fontRef>
        </p:style>
        <p:txBody>
          <a:bodyPr/>
          <a:lstStyle/>
          <a:p>
            <a:r>
              <a:rPr lang="en-US" dirty="0"/>
              <a:t>Housing Survey</a:t>
            </a:r>
          </a:p>
        </p:txBody>
      </p:sp>
      <p:sp>
        <p:nvSpPr>
          <p:cNvPr id="16" name="Content Placeholder 15">
            <a:extLst>
              <a:ext uri="{FF2B5EF4-FFF2-40B4-BE49-F238E27FC236}">
                <a16:creationId xmlns:a16="http://schemas.microsoft.com/office/drawing/2014/main" id="{39C6148D-8C70-49F3-B719-E86C709BFAF9}"/>
              </a:ext>
            </a:extLst>
          </p:cNvPr>
          <p:cNvSpPr>
            <a:spLocks noGrp="1"/>
          </p:cNvSpPr>
          <p:nvPr>
            <p:ph sz="quarter" idx="4"/>
          </p:nvPr>
        </p:nvSpPr>
        <p:spPr>
          <a:xfrm>
            <a:off x="6715664" y="2505074"/>
            <a:ext cx="4101861" cy="3081971"/>
          </a:xfrm>
        </p:spPr>
        <p:style>
          <a:lnRef idx="1">
            <a:schemeClr val="accent6"/>
          </a:lnRef>
          <a:fillRef idx="2">
            <a:schemeClr val="accent6"/>
          </a:fillRef>
          <a:effectRef idx="1">
            <a:schemeClr val="accent6"/>
          </a:effectRef>
          <a:fontRef idx="minor">
            <a:schemeClr val="dk1"/>
          </a:fontRef>
        </p:style>
        <p:txBody>
          <a:bodyPr/>
          <a:lstStyle/>
          <a:p>
            <a:pPr marL="0" indent="0">
              <a:buNone/>
            </a:pPr>
            <a:r>
              <a:rPr lang="en-US" dirty="0"/>
              <a:t>Contract awarded July 17.</a:t>
            </a:r>
          </a:p>
          <a:p>
            <a:pPr marL="0" indent="0">
              <a:buNone/>
            </a:pPr>
            <a:r>
              <a:rPr lang="en-US" dirty="0"/>
              <a:t>Contractors were here Oct 2-5 doing interviews, and site visits.</a:t>
            </a:r>
          </a:p>
          <a:p>
            <a:pPr marL="0" indent="0">
              <a:buNone/>
            </a:pPr>
            <a:r>
              <a:rPr lang="en-US" dirty="0"/>
              <a:t>Final report due March 15.</a:t>
            </a:r>
          </a:p>
          <a:p>
            <a:pPr marL="0" indent="0">
              <a:buNone/>
            </a:pPr>
            <a:endParaRPr lang="en-US" dirty="0"/>
          </a:p>
          <a:p>
            <a:pPr marL="0" indent="0">
              <a:buNone/>
            </a:pPr>
            <a:endParaRPr lang="en-US" dirty="0"/>
          </a:p>
        </p:txBody>
      </p:sp>
    </p:spTree>
    <p:extLst>
      <p:ext uri="{BB962C8B-B14F-4D97-AF65-F5344CB8AC3E}">
        <p14:creationId xmlns:p14="http://schemas.microsoft.com/office/powerpoint/2010/main" val="20502859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FFA191-5CCC-43CB-BD83-4F80ED362608}"/>
              </a:ext>
            </a:extLst>
          </p:cNvPr>
          <p:cNvSpPr>
            <a:spLocks noGrp="1"/>
          </p:cNvSpPr>
          <p:nvPr>
            <p:ph type="title"/>
          </p:nvPr>
        </p:nvSpPr>
        <p:spPr>
          <a:xfrm>
            <a:off x="5408762" y="1289304"/>
            <a:ext cx="6195502" cy="1325563"/>
          </a:xfrm>
        </p:spPr>
        <p:txBody>
          <a:bodyPr>
            <a:normAutofit/>
          </a:bodyPr>
          <a:lstStyle/>
          <a:p>
            <a:r>
              <a:rPr lang="en-US" sz="2700" dirty="0"/>
              <a:t>Future Decision Points:</a:t>
            </a:r>
          </a:p>
        </p:txBody>
      </p:sp>
      <p:sp>
        <p:nvSpPr>
          <p:cNvPr id="3" name="Content Placeholder 2">
            <a:extLst>
              <a:ext uri="{FF2B5EF4-FFF2-40B4-BE49-F238E27FC236}">
                <a16:creationId xmlns:a16="http://schemas.microsoft.com/office/drawing/2014/main" id="{E14BBEAF-B516-45F4-9EF6-A9F65111580F}"/>
              </a:ext>
            </a:extLst>
          </p:cNvPr>
          <p:cNvSpPr>
            <a:spLocks noGrp="1"/>
          </p:cNvSpPr>
          <p:nvPr>
            <p:ph type="body" sz="quarter" idx="13"/>
          </p:nvPr>
        </p:nvSpPr>
        <p:spPr>
          <a:xfrm>
            <a:off x="5408761" y="2816352"/>
            <a:ext cx="5903085" cy="3539998"/>
          </a:xfrm>
        </p:spPr>
        <p:txBody>
          <a:bodyPr vert="horz" lIns="91440" tIns="45720" rIns="91440" bIns="45720" rtlCol="0" anchor="t">
            <a:normAutofit/>
          </a:bodyPr>
          <a:lstStyle/>
          <a:p>
            <a:r>
              <a:rPr lang="en-US" dirty="0"/>
              <a:t>Land Disposal Methods for Newly Platted Borough Parcels</a:t>
            </a:r>
          </a:p>
          <a:p>
            <a:r>
              <a:rPr lang="en-US" dirty="0"/>
              <a:t>Timing and Number of Parcels to Release for Sale</a:t>
            </a:r>
          </a:p>
          <a:p>
            <a:r>
              <a:rPr lang="en-US" dirty="0"/>
              <a:t>Operations of the Mitigation Bank</a:t>
            </a:r>
          </a:p>
          <a:p>
            <a:r>
              <a:rPr lang="en-US" dirty="0"/>
              <a:t>Acquisition of Green Spaces in Mud Bight</a:t>
            </a:r>
          </a:p>
          <a:p>
            <a:r>
              <a:rPr lang="en-US" dirty="0"/>
              <a:t>Acquisition of Other </a:t>
            </a:r>
            <a:r>
              <a:rPr lang="en-US"/>
              <a:t>Strategically Valuable Lands</a:t>
            </a:r>
            <a:endParaRPr lang="en-US" dirty="0"/>
          </a:p>
        </p:txBody>
      </p:sp>
    </p:spTree>
    <p:extLst>
      <p:ext uri="{BB962C8B-B14F-4D97-AF65-F5344CB8AC3E}">
        <p14:creationId xmlns:p14="http://schemas.microsoft.com/office/powerpoint/2010/main" val="92017393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a:normAutofit/>
          </a:bodyPr>
          <a:lstStyle/>
          <a:p>
            <a:r>
              <a:rPr lang="en-US" dirty="0"/>
              <a:t>PRIVATE and OTHER DEVELOPMENT</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2733982"/>
            <a:ext cx="3657600" cy="365760"/>
          </a:xfrm>
        </p:spPr>
        <p:txBody>
          <a:bodyPr>
            <a:noAutofit/>
          </a:bodyPr>
          <a:lstStyle/>
          <a:p>
            <a:r>
              <a:rPr lang="en-US" dirty="0"/>
              <a:t>Tongass Townhomes</a:t>
            </a:r>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3143052"/>
            <a:ext cx="3657600" cy="720596"/>
          </a:xfrm>
        </p:spPr>
        <p:txBody>
          <a:bodyPr vert="horz" lIns="91440" tIns="45720" rIns="91440" bIns="45720" rtlCol="0" anchor="t">
            <a:normAutofit/>
          </a:bodyPr>
          <a:lstStyle/>
          <a:p>
            <a:r>
              <a:rPr lang="en-US" dirty="0"/>
              <a:t>20 low-income townhomes at Old Dairy Road. Site work started early August.</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841248" y="3752817"/>
            <a:ext cx="3657600" cy="365760"/>
          </a:xfrm>
        </p:spPr>
        <p:txBody>
          <a:bodyPr>
            <a:noAutofit/>
          </a:bodyPr>
          <a:lstStyle/>
          <a:p>
            <a:r>
              <a:rPr lang="en-US" dirty="0"/>
              <a:t>Clam Cove</a:t>
            </a:r>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841248" y="4161887"/>
            <a:ext cx="3657600" cy="1188720"/>
          </a:xfrm>
        </p:spPr>
        <p:txBody>
          <a:bodyPr>
            <a:normAutofit/>
          </a:bodyPr>
          <a:lstStyle/>
          <a:p>
            <a:r>
              <a:rPr lang="en-US" dirty="0"/>
              <a:t>11 higher end single family homes. Borough Title 12 permit issued, waiting for Corps permit.</a:t>
            </a:r>
            <a:endParaRPr lang="en-US" dirty="0">
              <a:highlight>
                <a:srgbClr val="FFFF00"/>
              </a:highlight>
            </a:endParaRP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22"/>
          </p:nvPr>
        </p:nvSpPr>
        <p:spPr>
          <a:xfrm>
            <a:off x="4948036" y="1691724"/>
            <a:ext cx="3657600" cy="365760"/>
          </a:xfrm>
        </p:spPr>
        <p:txBody>
          <a:bodyPr>
            <a:noAutofit/>
          </a:bodyPr>
          <a:lstStyle/>
          <a:p>
            <a:r>
              <a:rPr lang="en-US" dirty="0"/>
              <a:t>North Yorktown Road</a:t>
            </a:r>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21"/>
          </p:nvPr>
        </p:nvSpPr>
        <p:spPr>
          <a:xfrm>
            <a:off x="4948036" y="2100794"/>
            <a:ext cx="4090756" cy="424876"/>
          </a:xfrm>
        </p:spPr>
        <p:txBody>
          <a:bodyPr>
            <a:normAutofit/>
          </a:bodyPr>
          <a:lstStyle/>
          <a:p>
            <a:r>
              <a:rPr lang="en-US" dirty="0"/>
              <a:t>Progress continues on multiple residences</a:t>
            </a:r>
          </a:p>
        </p:txBody>
      </p:sp>
      <p:sp>
        <p:nvSpPr>
          <p:cNvPr id="19" name="Text Placeholder 18">
            <a:extLst>
              <a:ext uri="{FF2B5EF4-FFF2-40B4-BE49-F238E27FC236}">
                <a16:creationId xmlns:a16="http://schemas.microsoft.com/office/drawing/2014/main" id="{4B8BE8D6-18EB-4262-B841-22EEAC0B54F3}"/>
              </a:ext>
            </a:extLst>
          </p:cNvPr>
          <p:cNvSpPr>
            <a:spLocks noGrp="1"/>
          </p:cNvSpPr>
          <p:nvPr>
            <p:ph type="body" sz="quarter" idx="18"/>
          </p:nvPr>
        </p:nvSpPr>
        <p:spPr>
          <a:xfrm>
            <a:off x="4940020" y="2413027"/>
            <a:ext cx="3657600" cy="291582"/>
          </a:xfrm>
        </p:spPr>
        <p:txBody>
          <a:bodyPr>
            <a:noAutofit/>
          </a:bodyPr>
          <a:lstStyle/>
          <a:p>
            <a:r>
              <a:rPr lang="en-US" dirty="0"/>
              <a:t>Rosemary Loop</a:t>
            </a:r>
          </a:p>
        </p:txBody>
      </p:sp>
      <p:sp>
        <p:nvSpPr>
          <p:cNvPr id="18" name="Text Placeholder 17">
            <a:extLst>
              <a:ext uri="{FF2B5EF4-FFF2-40B4-BE49-F238E27FC236}">
                <a16:creationId xmlns:a16="http://schemas.microsoft.com/office/drawing/2014/main" id="{C9A7EEBF-BEE2-4555-B5EC-E6F42DCABC49}"/>
              </a:ext>
            </a:extLst>
          </p:cNvPr>
          <p:cNvSpPr>
            <a:spLocks noGrp="1"/>
          </p:cNvSpPr>
          <p:nvPr>
            <p:ph type="body" sz="quarter" idx="17"/>
          </p:nvPr>
        </p:nvSpPr>
        <p:spPr>
          <a:xfrm>
            <a:off x="4940020" y="2822097"/>
            <a:ext cx="3657600" cy="947643"/>
          </a:xfrm>
        </p:spPr>
        <p:txBody>
          <a:bodyPr/>
          <a:lstStyle/>
          <a:p>
            <a:r>
              <a:rPr lang="en-US" dirty="0"/>
              <a:t>2 single family residences in process, builder is considering fourplexes for future phases.</a:t>
            </a:r>
          </a:p>
        </p:txBody>
      </p:sp>
      <p:sp>
        <p:nvSpPr>
          <p:cNvPr id="21" name="Text Placeholder 20">
            <a:extLst>
              <a:ext uri="{FF2B5EF4-FFF2-40B4-BE49-F238E27FC236}">
                <a16:creationId xmlns:a16="http://schemas.microsoft.com/office/drawing/2014/main" id="{09DC85FC-A5F4-4451-8D72-37B64A3F5EA0}"/>
              </a:ext>
            </a:extLst>
          </p:cNvPr>
          <p:cNvSpPr>
            <a:spLocks noGrp="1"/>
          </p:cNvSpPr>
          <p:nvPr>
            <p:ph type="body" sz="quarter" idx="20"/>
          </p:nvPr>
        </p:nvSpPr>
        <p:spPr>
          <a:xfrm>
            <a:off x="4948036" y="3863648"/>
            <a:ext cx="3657600" cy="365760"/>
          </a:xfrm>
        </p:spPr>
        <p:txBody>
          <a:bodyPr>
            <a:noAutofit/>
          </a:bodyPr>
          <a:lstStyle/>
          <a:p>
            <a:r>
              <a:rPr lang="en-US" dirty="0"/>
              <a:t>Bunchberry and South Point Higgins</a:t>
            </a:r>
          </a:p>
        </p:txBody>
      </p:sp>
      <p:sp>
        <p:nvSpPr>
          <p:cNvPr id="82" name="Text Placeholder 81">
            <a:extLst>
              <a:ext uri="{FF2B5EF4-FFF2-40B4-BE49-F238E27FC236}">
                <a16:creationId xmlns:a16="http://schemas.microsoft.com/office/drawing/2014/main" id="{D9EC4812-61EE-48AF-8719-45C60242611A}"/>
              </a:ext>
            </a:extLst>
          </p:cNvPr>
          <p:cNvSpPr>
            <a:spLocks noGrp="1"/>
          </p:cNvSpPr>
          <p:nvPr>
            <p:ph type="body" sz="quarter" idx="19"/>
          </p:nvPr>
        </p:nvSpPr>
        <p:spPr>
          <a:xfrm>
            <a:off x="4948036" y="4583044"/>
            <a:ext cx="3657600" cy="1188720"/>
          </a:xfrm>
        </p:spPr>
        <p:txBody>
          <a:bodyPr>
            <a:normAutofit/>
          </a:bodyPr>
          <a:lstStyle/>
          <a:p>
            <a:r>
              <a:rPr lang="en-US" dirty="0"/>
              <a:t>Alaska Mental health Trust, 25 parcels, all located on existing roads. Land auction started September 13.  Seven parcels included.</a:t>
            </a:r>
          </a:p>
        </p:txBody>
      </p:sp>
      <p:sp>
        <p:nvSpPr>
          <p:cNvPr id="7" name="Footer Placeholder 4">
            <a:extLst>
              <a:ext uri="{FF2B5EF4-FFF2-40B4-BE49-F238E27FC236}">
                <a16:creationId xmlns:a16="http://schemas.microsoft.com/office/drawing/2014/main" id="{02844650-83F0-96AC-AC74-BE47C565B34F}"/>
              </a:ext>
            </a:extLst>
          </p:cNvPr>
          <p:cNvSpPr>
            <a:spLocks noGrp="1"/>
          </p:cNvSpPr>
          <p:nvPr>
            <p:ph type="ftr" sz="quarter" idx="11"/>
          </p:nvPr>
        </p:nvSpPr>
        <p:spPr>
          <a:xfrm>
            <a:off x="1006764" y="6181095"/>
            <a:ext cx="8617527" cy="365125"/>
          </a:xfrm>
        </p:spPr>
        <p:txBody>
          <a:bodyPr/>
          <a:lstStyle/>
          <a:p>
            <a:r>
              <a:rPr lang="en-ZA" dirty="0"/>
              <a:t>This is a summary of the larger projects currently in process that staff is aware of.  Staff is aware of other projects in more preliminary stages, </a:t>
            </a:r>
          </a:p>
          <a:p>
            <a:r>
              <a:rPr lang="en-ZA" dirty="0"/>
              <a:t>and multiple single-family residences in process.</a:t>
            </a:r>
          </a:p>
        </p:txBody>
      </p:sp>
      <p:sp>
        <p:nvSpPr>
          <p:cNvPr id="8" name="Text Placeholder 42">
            <a:extLst>
              <a:ext uri="{FF2B5EF4-FFF2-40B4-BE49-F238E27FC236}">
                <a16:creationId xmlns:a16="http://schemas.microsoft.com/office/drawing/2014/main" id="{D8B95CB7-5B21-0FEA-D352-B29C11051B4D}"/>
              </a:ext>
            </a:extLst>
          </p:cNvPr>
          <p:cNvSpPr txBox="1">
            <a:spLocks/>
          </p:cNvSpPr>
          <p:nvPr/>
        </p:nvSpPr>
        <p:spPr>
          <a:xfrm>
            <a:off x="841248" y="1687036"/>
            <a:ext cx="3657600" cy="365760"/>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Early-Stage Developments</a:t>
            </a:r>
          </a:p>
        </p:txBody>
      </p:sp>
      <p:sp>
        <p:nvSpPr>
          <p:cNvPr id="9" name="Content Placeholder 2">
            <a:extLst>
              <a:ext uri="{FF2B5EF4-FFF2-40B4-BE49-F238E27FC236}">
                <a16:creationId xmlns:a16="http://schemas.microsoft.com/office/drawing/2014/main" id="{5AC1CBEB-B184-EB0F-6819-2A16F9B2D895}"/>
              </a:ext>
            </a:extLst>
          </p:cNvPr>
          <p:cNvSpPr txBox="1">
            <a:spLocks/>
          </p:cNvSpPr>
          <p:nvPr/>
        </p:nvSpPr>
        <p:spPr>
          <a:xfrm>
            <a:off x="841248" y="2087914"/>
            <a:ext cx="3657600" cy="720596"/>
          </a:xfrm>
          <a:prstGeom prst="rect">
            <a:avLst/>
          </a:prstGeom>
        </p:spPr>
        <p:txBody>
          <a:bodyPr vert="horz" lIns="91440" tIns="45720" rIns="91440" bIns="45720" rtlCol="0" anchor="t">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Planning has had multiple inquires regarding duplexes, triplexes, etc.  </a:t>
            </a:r>
          </a:p>
        </p:txBody>
      </p:sp>
      <p:sp>
        <p:nvSpPr>
          <p:cNvPr id="6" name="Text Placeholder 3">
            <a:extLst>
              <a:ext uri="{FF2B5EF4-FFF2-40B4-BE49-F238E27FC236}">
                <a16:creationId xmlns:a16="http://schemas.microsoft.com/office/drawing/2014/main" id="{8FC19793-F8B3-CAA1-A670-DFD2550BFF8A}"/>
              </a:ext>
            </a:extLst>
          </p:cNvPr>
          <p:cNvSpPr txBox="1">
            <a:spLocks/>
          </p:cNvSpPr>
          <p:nvPr/>
        </p:nvSpPr>
        <p:spPr>
          <a:xfrm>
            <a:off x="841248" y="5009589"/>
            <a:ext cx="3657600" cy="365760"/>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err="1"/>
              <a:t>Carlanna</a:t>
            </a:r>
            <a:r>
              <a:rPr lang="en-US" dirty="0"/>
              <a:t> Lake Road</a:t>
            </a:r>
          </a:p>
        </p:txBody>
      </p:sp>
      <p:sp>
        <p:nvSpPr>
          <p:cNvPr id="10" name="Text Placeholder 53">
            <a:extLst>
              <a:ext uri="{FF2B5EF4-FFF2-40B4-BE49-F238E27FC236}">
                <a16:creationId xmlns:a16="http://schemas.microsoft.com/office/drawing/2014/main" id="{04FC23B8-F204-4F92-8029-46B43D0E1E90}"/>
              </a:ext>
            </a:extLst>
          </p:cNvPr>
          <p:cNvSpPr txBox="1">
            <a:spLocks/>
          </p:cNvSpPr>
          <p:nvPr/>
        </p:nvSpPr>
        <p:spPr>
          <a:xfrm>
            <a:off x="838200" y="5340975"/>
            <a:ext cx="4090756" cy="424876"/>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Foundation poured on one residential fourplex.</a:t>
            </a:r>
          </a:p>
        </p:txBody>
      </p:sp>
    </p:spTree>
    <p:extLst>
      <p:ext uri="{BB962C8B-B14F-4D97-AF65-F5344CB8AC3E}">
        <p14:creationId xmlns:p14="http://schemas.microsoft.com/office/powerpoint/2010/main" val="7316418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786C8C5D-AF3B-9DFC-1DC9-EC14CB4647AA}"/>
              </a:ext>
            </a:extLst>
          </p:cNvPr>
          <p:cNvSpPr>
            <a:spLocks noGrp="1"/>
          </p:cNvSpPr>
          <p:nvPr>
            <p:ph type="dt" sz="half" idx="10"/>
          </p:nvPr>
        </p:nvSpPr>
        <p:spPr/>
        <p:txBody>
          <a:bodyPr/>
          <a:lstStyle/>
          <a:p>
            <a:r>
              <a:rPr lang="en-US" dirty="0"/>
              <a:t>Photo dated 10/9/2023</a:t>
            </a:r>
          </a:p>
        </p:txBody>
      </p:sp>
      <p:sp>
        <p:nvSpPr>
          <p:cNvPr id="5" name="Slide Number Placeholder 4">
            <a:extLst>
              <a:ext uri="{FF2B5EF4-FFF2-40B4-BE49-F238E27FC236}">
                <a16:creationId xmlns:a16="http://schemas.microsoft.com/office/drawing/2014/main" id="{64D048C8-5B67-7BE7-FE34-3A9FFA1F913C}"/>
              </a:ext>
            </a:extLst>
          </p:cNvPr>
          <p:cNvSpPr>
            <a:spLocks noGrp="1"/>
          </p:cNvSpPr>
          <p:nvPr>
            <p:ph type="sldNum" sz="quarter" idx="12"/>
          </p:nvPr>
        </p:nvSpPr>
        <p:spPr/>
        <p:txBody>
          <a:bodyPr/>
          <a:lstStyle/>
          <a:p>
            <a:fld id="{B5CEABB6-07DC-46E8-9B57-56EC44A396E5}" type="slidenum">
              <a:rPr lang="en-US" smtClean="0"/>
              <a:t>3</a:t>
            </a:fld>
            <a:endParaRPr lang="en-US" dirty="0"/>
          </a:p>
        </p:txBody>
      </p:sp>
      <p:sp>
        <p:nvSpPr>
          <p:cNvPr id="6" name="Text Placeholder 5">
            <a:extLst>
              <a:ext uri="{FF2B5EF4-FFF2-40B4-BE49-F238E27FC236}">
                <a16:creationId xmlns:a16="http://schemas.microsoft.com/office/drawing/2014/main" id="{A60A1F33-FD03-6AE2-D1A9-E6C9CA45ECF1}"/>
              </a:ext>
            </a:extLst>
          </p:cNvPr>
          <p:cNvSpPr>
            <a:spLocks noGrp="1"/>
          </p:cNvSpPr>
          <p:nvPr>
            <p:ph type="body" sz="quarter" idx="13"/>
          </p:nvPr>
        </p:nvSpPr>
        <p:spPr/>
        <p:txBody>
          <a:bodyPr/>
          <a:lstStyle/>
          <a:p>
            <a:endParaRPr lang="en-US"/>
          </a:p>
        </p:txBody>
      </p:sp>
      <p:sp>
        <p:nvSpPr>
          <p:cNvPr id="7" name="Text Placeholder 6">
            <a:extLst>
              <a:ext uri="{FF2B5EF4-FFF2-40B4-BE49-F238E27FC236}">
                <a16:creationId xmlns:a16="http://schemas.microsoft.com/office/drawing/2014/main" id="{7E818D37-1FB5-AA22-3622-B06C99C23638}"/>
              </a:ext>
            </a:extLst>
          </p:cNvPr>
          <p:cNvSpPr>
            <a:spLocks noGrp="1"/>
          </p:cNvSpPr>
          <p:nvPr>
            <p:ph type="body" sz="quarter" idx="14"/>
          </p:nvPr>
        </p:nvSpPr>
        <p:spPr/>
        <p:txBody>
          <a:bodyPr/>
          <a:lstStyle/>
          <a:p>
            <a:endParaRPr lang="en-US"/>
          </a:p>
        </p:txBody>
      </p:sp>
      <p:sp>
        <p:nvSpPr>
          <p:cNvPr id="8" name="Text Placeholder 7">
            <a:extLst>
              <a:ext uri="{FF2B5EF4-FFF2-40B4-BE49-F238E27FC236}">
                <a16:creationId xmlns:a16="http://schemas.microsoft.com/office/drawing/2014/main" id="{C6059151-D421-6854-7004-44BFAF09EAED}"/>
              </a:ext>
            </a:extLst>
          </p:cNvPr>
          <p:cNvSpPr>
            <a:spLocks noGrp="1"/>
          </p:cNvSpPr>
          <p:nvPr>
            <p:ph type="body" sz="quarter" idx="15"/>
          </p:nvPr>
        </p:nvSpPr>
        <p:spPr/>
        <p:txBody>
          <a:bodyPr/>
          <a:lstStyle/>
          <a:p>
            <a:endParaRPr lang="en-US"/>
          </a:p>
        </p:txBody>
      </p:sp>
      <p:sp>
        <p:nvSpPr>
          <p:cNvPr id="9" name="Text Placeholder 8">
            <a:extLst>
              <a:ext uri="{FF2B5EF4-FFF2-40B4-BE49-F238E27FC236}">
                <a16:creationId xmlns:a16="http://schemas.microsoft.com/office/drawing/2014/main" id="{8D9BF8C1-F01B-EECB-187B-04FE494AA474}"/>
              </a:ext>
            </a:extLst>
          </p:cNvPr>
          <p:cNvSpPr>
            <a:spLocks noGrp="1"/>
          </p:cNvSpPr>
          <p:nvPr>
            <p:ph type="body" sz="quarter" idx="16"/>
          </p:nvPr>
        </p:nvSpPr>
        <p:spPr/>
        <p:txBody>
          <a:bodyPr/>
          <a:lstStyle/>
          <a:p>
            <a:endParaRPr lang="en-US"/>
          </a:p>
        </p:txBody>
      </p:sp>
      <p:sp>
        <p:nvSpPr>
          <p:cNvPr id="10" name="Text Placeholder 9">
            <a:extLst>
              <a:ext uri="{FF2B5EF4-FFF2-40B4-BE49-F238E27FC236}">
                <a16:creationId xmlns:a16="http://schemas.microsoft.com/office/drawing/2014/main" id="{D5AE5F06-D257-1DA8-5CCF-76EEA79DCAB5}"/>
              </a:ext>
            </a:extLst>
          </p:cNvPr>
          <p:cNvSpPr>
            <a:spLocks noGrp="1"/>
          </p:cNvSpPr>
          <p:nvPr>
            <p:ph type="body" sz="quarter" idx="17"/>
          </p:nvPr>
        </p:nvSpPr>
        <p:spPr/>
        <p:txBody>
          <a:bodyPr/>
          <a:lstStyle/>
          <a:p>
            <a:endParaRPr lang="en-US" dirty="0"/>
          </a:p>
        </p:txBody>
      </p:sp>
      <p:sp>
        <p:nvSpPr>
          <p:cNvPr id="11" name="Text Placeholder 10">
            <a:extLst>
              <a:ext uri="{FF2B5EF4-FFF2-40B4-BE49-F238E27FC236}">
                <a16:creationId xmlns:a16="http://schemas.microsoft.com/office/drawing/2014/main" id="{EE5E0BC1-B804-2E79-5268-EC30A5AFB607}"/>
              </a:ext>
            </a:extLst>
          </p:cNvPr>
          <p:cNvSpPr>
            <a:spLocks noGrp="1"/>
          </p:cNvSpPr>
          <p:nvPr>
            <p:ph type="body" sz="quarter" idx="18"/>
          </p:nvPr>
        </p:nvSpPr>
        <p:spPr/>
        <p:txBody>
          <a:bodyPr/>
          <a:lstStyle/>
          <a:p>
            <a:endParaRPr lang="en-US"/>
          </a:p>
        </p:txBody>
      </p:sp>
      <p:sp>
        <p:nvSpPr>
          <p:cNvPr id="12" name="Text Placeholder 11">
            <a:extLst>
              <a:ext uri="{FF2B5EF4-FFF2-40B4-BE49-F238E27FC236}">
                <a16:creationId xmlns:a16="http://schemas.microsoft.com/office/drawing/2014/main" id="{B7C4DF2D-DDFE-07DF-33E0-1B277FC1E4D9}"/>
              </a:ext>
            </a:extLst>
          </p:cNvPr>
          <p:cNvSpPr>
            <a:spLocks noGrp="1"/>
          </p:cNvSpPr>
          <p:nvPr>
            <p:ph type="body" sz="quarter" idx="19"/>
          </p:nvPr>
        </p:nvSpPr>
        <p:spPr/>
        <p:txBody>
          <a:bodyPr/>
          <a:lstStyle/>
          <a:p>
            <a:endParaRPr lang="en-US"/>
          </a:p>
        </p:txBody>
      </p:sp>
      <p:sp>
        <p:nvSpPr>
          <p:cNvPr id="13" name="Text Placeholder 12">
            <a:extLst>
              <a:ext uri="{FF2B5EF4-FFF2-40B4-BE49-F238E27FC236}">
                <a16:creationId xmlns:a16="http://schemas.microsoft.com/office/drawing/2014/main" id="{E32A512C-2191-7DD6-87F2-7A19E116BE13}"/>
              </a:ext>
            </a:extLst>
          </p:cNvPr>
          <p:cNvSpPr>
            <a:spLocks noGrp="1"/>
          </p:cNvSpPr>
          <p:nvPr>
            <p:ph type="body" sz="quarter" idx="20"/>
          </p:nvPr>
        </p:nvSpPr>
        <p:spPr/>
        <p:txBody>
          <a:bodyPr/>
          <a:lstStyle/>
          <a:p>
            <a:endParaRPr lang="en-US"/>
          </a:p>
        </p:txBody>
      </p:sp>
      <p:sp>
        <p:nvSpPr>
          <p:cNvPr id="14" name="Text Placeholder 13">
            <a:extLst>
              <a:ext uri="{FF2B5EF4-FFF2-40B4-BE49-F238E27FC236}">
                <a16:creationId xmlns:a16="http://schemas.microsoft.com/office/drawing/2014/main" id="{44B0002F-3CEB-E256-70C3-FE4E571C635D}"/>
              </a:ext>
            </a:extLst>
          </p:cNvPr>
          <p:cNvSpPr>
            <a:spLocks noGrp="1"/>
          </p:cNvSpPr>
          <p:nvPr>
            <p:ph type="body" sz="quarter" idx="21"/>
          </p:nvPr>
        </p:nvSpPr>
        <p:spPr/>
        <p:txBody>
          <a:bodyPr/>
          <a:lstStyle/>
          <a:p>
            <a:endParaRPr lang="en-US" dirty="0"/>
          </a:p>
        </p:txBody>
      </p:sp>
      <p:sp>
        <p:nvSpPr>
          <p:cNvPr id="15" name="Text Placeholder 14">
            <a:extLst>
              <a:ext uri="{FF2B5EF4-FFF2-40B4-BE49-F238E27FC236}">
                <a16:creationId xmlns:a16="http://schemas.microsoft.com/office/drawing/2014/main" id="{733B54FA-453F-7B66-E19E-AD02F514FA69}"/>
              </a:ext>
            </a:extLst>
          </p:cNvPr>
          <p:cNvSpPr>
            <a:spLocks noGrp="1"/>
          </p:cNvSpPr>
          <p:nvPr>
            <p:ph type="body" sz="quarter" idx="22"/>
          </p:nvPr>
        </p:nvSpPr>
        <p:spPr/>
        <p:txBody>
          <a:bodyPr/>
          <a:lstStyle/>
          <a:p>
            <a:endParaRPr lang="en-US"/>
          </a:p>
        </p:txBody>
      </p:sp>
      <p:pic>
        <p:nvPicPr>
          <p:cNvPr id="18" name="Picture 17" descr="A house under construction in the woods&#10;&#10;Description automatically generated">
            <a:extLst>
              <a:ext uri="{FF2B5EF4-FFF2-40B4-BE49-F238E27FC236}">
                <a16:creationId xmlns:a16="http://schemas.microsoft.com/office/drawing/2014/main" id="{2EFAC932-B785-F8DD-4196-BEBC149CA180}"/>
              </a:ext>
            </a:extLst>
          </p:cNvPr>
          <p:cNvPicPr>
            <a:picLocks noChangeAspect="1"/>
          </p:cNvPicPr>
          <p:nvPr/>
        </p:nvPicPr>
        <p:blipFill>
          <a:blip r:embed="rId3"/>
          <a:stretch>
            <a:fillRect/>
          </a:stretch>
        </p:blipFill>
        <p:spPr>
          <a:xfrm>
            <a:off x="692728" y="341456"/>
            <a:ext cx="8118764" cy="6089073"/>
          </a:xfrm>
          <a:prstGeom prst="rect">
            <a:avLst/>
          </a:prstGeom>
        </p:spPr>
      </p:pic>
    </p:spTree>
    <p:extLst>
      <p:ext uri="{BB962C8B-B14F-4D97-AF65-F5344CB8AC3E}">
        <p14:creationId xmlns:p14="http://schemas.microsoft.com/office/powerpoint/2010/main" val="48411791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786C8C5D-AF3B-9DFC-1DC9-EC14CB4647AA}"/>
              </a:ext>
            </a:extLst>
          </p:cNvPr>
          <p:cNvSpPr>
            <a:spLocks noGrp="1"/>
          </p:cNvSpPr>
          <p:nvPr>
            <p:ph type="dt" sz="half" idx="10"/>
          </p:nvPr>
        </p:nvSpPr>
        <p:spPr/>
        <p:txBody>
          <a:bodyPr/>
          <a:lstStyle/>
          <a:p>
            <a:r>
              <a:rPr lang="en-US" dirty="0"/>
              <a:t>Photo dated 10/10/2023</a:t>
            </a:r>
          </a:p>
        </p:txBody>
      </p:sp>
      <p:sp>
        <p:nvSpPr>
          <p:cNvPr id="5" name="Slide Number Placeholder 4">
            <a:extLst>
              <a:ext uri="{FF2B5EF4-FFF2-40B4-BE49-F238E27FC236}">
                <a16:creationId xmlns:a16="http://schemas.microsoft.com/office/drawing/2014/main" id="{64D048C8-5B67-7BE7-FE34-3A9FFA1F913C}"/>
              </a:ext>
            </a:extLst>
          </p:cNvPr>
          <p:cNvSpPr>
            <a:spLocks noGrp="1"/>
          </p:cNvSpPr>
          <p:nvPr>
            <p:ph type="sldNum" sz="quarter" idx="12"/>
          </p:nvPr>
        </p:nvSpPr>
        <p:spPr/>
        <p:txBody>
          <a:bodyPr/>
          <a:lstStyle/>
          <a:p>
            <a:fld id="{B5CEABB6-07DC-46E8-9B57-56EC44A396E5}" type="slidenum">
              <a:rPr lang="en-US" smtClean="0"/>
              <a:t>4</a:t>
            </a:fld>
            <a:endParaRPr lang="en-US" dirty="0"/>
          </a:p>
        </p:txBody>
      </p:sp>
      <p:sp>
        <p:nvSpPr>
          <p:cNvPr id="10" name="Text Placeholder 9">
            <a:extLst>
              <a:ext uri="{FF2B5EF4-FFF2-40B4-BE49-F238E27FC236}">
                <a16:creationId xmlns:a16="http://schemas.microsoft.com/office/drawing/2014/main" id="{D5AE5F06-D257-1DA8-5CCF-76EEA79DCAB5}"/>
              </a:ext>
            </a:extLst>
          </p:cNvPr>
          <p:cNvSpPr>
            <a:spLocks noGrp="1"/>
          </p:cNvSpPr>
          <p:nvPr>
            <p:ph type="body" sz="quarter" idx="17"/>
          </p:nvPr>
        </p:nvSpPr>
        <p:spPr/>
        <p:txBody>
          <a:bodyPr/>
          <a:lstStyle/>
          <a:p>
            <a:endParaRPr lang="en-US" dirty="0"/>
          </a:p>
        </p:txBody>
      </p:sp>
      <p:sp>
        <p:nvSpPr>
          <p:cNvPr id="11" name="Text Placeholder 10">
            <a:extLst>
              <a:ext uri="{FF2B5EF4-FFF2-40B4-BE49-F238E27FC236}">
                <a16:creationId xmlns:a16="http://schemas.microsoft.com/office/drawing/2014/main" id="{EE5E0BC1-B804-2E79-5268-EC30A5AFB607}"/>
              </a:ext>
            </a:extLst>
          </p:cNvPr>
          <p:cNvSpPr>
            <a:spLocks noGrp="1"/>
          </p:cNvSpPr>
          <p:nvPr>
            <p:ph type="body" sz="quarter" idx="18"/>
          </p:nvPr>
        </p:nvSpPr>
        <p:spPr/>
        <p:txBody>
          <a:bodyPr/>
          <a:lstStyle/>
          <a:p>
            <a:endParaRPr lang="en-US"/>
          </a:p>
        </p:txBody>
      </p:sp>
      <p:sp>
        <p:nvSpPr>
          <p:cNvPr id="12" name="Text Placeholder 11">
            <a:extLst>
              <a:ext uri="{FF2B5EF4-FFF2-40B4-BE49-F238E27FC236}">
                <a16:creationId xmlns:a16="http://schemas.microsoft.com/office/drawing/2014/main" id="{B7C4DF2D-DDFE-07DF-33E0-1B277FC1E4D9}"/>
              </a:ext>
            </a:extLst>
          </p:cNvPr>
          <p:cNvSpPr>
            <a:spLocks noGrp="1"/>
          </p:cNvSpPr>
          <p:nvPr>
            <p:ph type="body" sz="quarter" idx="19"/>
          </p:nvPr>
        </p:nvSpPr>
        <p:spPr/>
        <p:txBody>
          <a:bodyPr/>
          <a:lstStyle/>
          <a:p>
            <a:endParaRPr lang="en-US"/>
          </a:p>
        </p:txBody>
      </p:sp>
      <p:sp>
        <p:nvSpPr>
          <p:cNvPr id="13" name="Text Placeholder 12">
            <a:extLst>
              <a:ext uri="{FF2B5EF4-FFF2-40B4-BE49-F238E27FC236}">
                <a16:creationId xmlns:a16="http://schemas.microsoft.com/office/drawing/2014/main" id="{E32A512C-2191-7DD6-87F2-7A19E116BE13}"/>
              </a:ext>
            </a:extLst>
          </p:cNvPr>
          <p:cNvSpPr>
            <a:spLocks noGrp="1"/>
          </p:cNvSpPr>
          <p:nvPr>
            <p:ph type="body" sz="quarter" idx="20"/>
          </p:nvPr>
        </p:nvSpPr>
        <p:spPr/>
        <p:txBody>
          <a:bodyPr/>
          <a:lstStyle/>
          <a:p>
            <a:endParaRPr lang="en-US"/>
          </a:p>
        </p:txBody>
      </p:sp>
      <p:pic>
        <p:nvPicPr>
          <p:cNvPr id="17" name="Picture 16">
            <a:extLst>
              <a:ext uri="{FF2B5EF4-FFF2-40B4-BE49-F238E27FC236}">
                <a16:creationId xmlns:a16="http://schemas.microsoft.com/office/drawing/2014/main" id="{B0DD3541-A73A-9A2C-6E2A-1F360711C506}"/>
              </a:ext>
            </a:extLst>
          </p:cNvPr>
          <p:cNvPicPr>
            <a:picLocks noChangeAspect="1"/>
          </p:cNvPicPr>
          <p:nvPr/>
        </p:nvPicPr>
        <p:blipFill>
          <a:blip r:embed="rId3"/>
          <a:stretch>
            <a:fillRect/>
          </a:stretch>
        </p:blipFill>
        <p:spPr>
          <a:xfrm>
            <a:off x="1323685" y="153783"/>
            <a:ext cx="7592502" cy="6264852"/>
          </a:xfrm>
          <a:prstGeom prst="rect">
            <a:avLst/>
          </a:prstGeom>
        </p:spPr>
      </p:pic>
    </p:spTree>
    <p:extLst>
      <p:ext uri="{BB962C8B-B14F-4D97-AF65-F5344CB8AC3E}">
        <p14:creationId xmlns:p14="http://schemas.microsoft.com/office/powerpoint/2010/main" val="23080300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365125"/>
            <a:ext cx="5669280" cy="1325563"/>
          </a:xfrm>
        </p:spPr>
        <p:txBody>
          <a:bodyPr>
            <a:normAutofit/>
          </a:bodyPr>
          <a:lstStyle/>
          <a:p>
            <a:r>
              <a:rPr lang="en-US" dirty="0"/>
              <a:t>Bear valley </a:t>
            </a:r>
            <a:br>
              <a:rPr lang="en-US" dirty="0"/>
            </a:br>
            <a:r>
              <a:rPr lang="en-US" dirty="0"/>
              <a:t>mitigation bank</a:t>
            </a:r>
          </a:p>
        </p:txBody>
      </p:sp>
      <p:sp>
        <p:nvSpPr>
          <p:cNvPr id="6" name="Text Placeholder 5">
            <a:extLst>
              <a:ext uri="{FF2B5EF4-FFF2-40B4-BE49-F238E27FC236}">
                <a16:creationId xmlns:a16="http://schemas.microsoft.com/office/drawing/2014/main" id="{D8E6824E-0D47-49EA-8EE0-CE2D88B71C95}"/>
              </a:ext>
            </a:extLst>
          </p:cNvPr>
          <p:cNvSpPr>
            <a:spLocks noGrp="1"/>
          </p:cNvSpPr>
          <p:nvPr>
            <p:ph type="body" sz="quarter" idx="14"/>
          </p:nvPr>
        </p:nvSpPr>
        <p:spPr>
          <a:xfrm>
            <a:off x="6015158" y="1691640"/>
            <a:ext cx="5669280" cy="365760"/>
          </a:xfrm>
        </p:spPr>
        <p:txBody>
          <a:bodyPr>
            <a:noAutofit/>
          </a:bodyPr>
          <a:lstStyle/>
          <a:p>
            <a:r>
              <a:rPr lang="en-US" dirty="0"/>
              <a:t>Contract Issued</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5158" y="2103120"/>
            <a:ext cx="5669280" cy="640080"/>
          </a:xfrm>
        </p:spPr>
        <p:txBody>
          <a:bodyPr vert="horz" lIns="91440" tIns="45720" rIns="91440" bIns="45720" rtlCol="0" anchor="t">
            <a:normAutofit/>
          </a:bodyPr>
          <a:lstStyle/>
          <a:p>
            <a:r>
              <a:rPr lang="en-US" dirty="0"/>
              <a:t>April 20, 2023</a:t>
            </a:r>
          </a:p>
        </p:txBody>
      </p:sp>
      <p:sp>
        <p:nvSpPr>
          <p:cNvPr id="8" name="Text Placeholder 7">
            <a:extLst>
              <a:ext uri="{FF2B5EF4-FFF2-40B4-BE49-F238E27FC236}">
                <a16:creationId xmlns:a16="http://schemas.microsoft.com/office/drawing/2014/main" id="{627E3C21-87F8-4497-8569-36A5D95EC8B5}"/>
              </a:ext>
            </a:extLst>
          </p:cNvPr>
          <p:cNvSpPr>
            <a:spLocks noGrp="1"/>
          </p:cNvSpPr>
          <p:nvPr>
            <p:ph type="body" sz="quarter" idx="16"/>
          </p:nvPr>
        </p:nvSpPr>
        <p:spPr>
          <a:xfrm>
            <a:off x="6023174" y="2898648"/>
            <a:ext cx="5669280" cy="365760"/>
          </a:xfrm>
        </p:spPr>
        <p:txBody>
          <a:bodyPr>
            <a:noAutofit/>
          </a:bodyPr>
          <a:lstStyle/>
          <a:p>
            <a:r>
              <a:rPr lang="en-US" dirty="0"/>
              <a:t>Kick-off meeting with SWCA &amp; Planning staff</a:t>
            </a:r>
          </a:p>
        </p:txBody>
      </p:sp>
      <p:sp>
        <p:nvSpPr>
          <p:cNvPr id="7" name="Text Placeholder 6">
            <a:extLst>
              <a:ext uri="{FF2B5EF4-FFF2-40B4-BE49-F238E27FC236}">
                <a16:creationId xmlns:a16="http://schemas.microsoft.com/office/drawing/2014/main" id="{3D14621F-E216-481D-9308-97B0F79B6DAA}"/>
              </a:ext>
            </a:extLst>
          </p:cNvPr>
          <p:cNvSpPr>
            <a:spLocks noGrp="1"/>
          </p:cNvSpPr>
          <p:nvPr>
            <p:ph type="body" sz="quarter" idx="15"/>
          </p:nvPr>
        </p:nvSpPr>
        <p:spPr>
          <a:xfrm>
            <a:off x="6023174" y="3319272"/>
            <a:ext cx="5669280" cy="365760"/>
          </a:xfrm>
        </p:spPr>
        <p:txBody>
          <a:bodyPr/>
          <a:lstStyle/>
          <a:p>
            <a:r>
              <a:rPr lang="en-US" dirty="0"/>
              <a:t>May 4, 2023</a:t>
            </a:r>
          </a:p>
        </p:txBody>
      </p:sp>
      <p:sp>
        <p:nvSpPr>
          <p:cNvPr id="10" name="Text Placeholder 9">
            <a:extLst>
              <a:ext uri="{FF2B5EF4-FFF2-40B4-BE49-F238E27FC236}">
                <a16:creationId xmlns:a16="http://schemas.microsoft.com/office/drawing/2014/main" id="{E9243144-E2F2-49CE-BDE1-6E00A2555F98}"/>
              </a:ext>
            </a:extLst>
          </p:cNvPr>
          <p:cNvSpPr>
            <a:spLocks noGrp="1"/>
          </p:cNvSpPr>
          <p:nvPr>
            <p:ph type="body" sz="quarter" idx="18"/>
          </p:nvPr>
        </p:nvSpPr>
        <p:spPr>
          <a:xfrm>
            <a:off x="6024437" y="3858768"/>
            <a:ext cx="5669280" cy="365760"/>
          </a:xfrm>
        </p:spPr>
        <p:txBody>
          <a:bodyPr>
            <a:noAutofit/>
          </a:bodyPr>
          <a:lstStyle/>
          <a:p>
            <a:r>
              <a:rPr lang="en-US" dirty="0"/>
              <a:t>Site Visit Conducted</a:t>
            </a:r>
          </a:p>
          <a:p>
            <a:endParaRPr lang="en-US" dirty="0"/>
          </a:p>
        </p:txBody>
      </p:sp>
      <p:sp>
        <p:nvSpPr>
          <p:cNvPr id="9" name="Text Placeholder 8">
            <a:extLst>
              <a:ext uri="{FF2B5EF4-FFF2-40B4-BE49-F238E27FC236}">
                <a16:creationId xmlns:a16="http://schemas.microsoft.com/office/drawing/2014/main" id="{DC230641-EC34-4C9D-AC9A-13EE61C81903}"/>
              </a:ext>
            </a:extLst>
          </p:cNvPr>
          <p:cNvSpPr>
            <a:spLocks noGrp="1"/>
          </p:cNvSpPr>
          <p:nvPr>
            <p:ph type="body" sz="quarter" idx="17"/>
          </p:nvPr>
        </p:nvSpPr>
        <p:spPr>
          <a:xfrm>
            <a:off x="6024437" y="4270248"/>
            <a:ext cx="5669280" cy="365760"/>
          </a:xfrm>
        </p:spPr>
        <p:txBody>
          <a:bodyPr>
            <a:normAutofit/>
          </a:bodyPr>
          <a:lstStyle/>
          <a:p>
            <a:r>
              <a:rPr lang="en-US" dirty="0"/>
              <a:t>July 17 – 21, SWCA crew on-site to re-delineate the parcel.</a:t>
            </a:r>
          </a:p>
          <a:p>
            <a:endParaRPr lang="en-US" dirty="0"/>
          </a:p>
        </p:txBody>
      </p:sp>
    </p:spTree>
    <p:extLst>
      <p:ext uri="{BB962C8B-B14F-4D97-AF65-F5344CB8AC3E}">
        <p14:creationId xmlns:p14="http://schemas.microsoft.com/office/powerpoint/2010/main" val="177512490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Mud bight</a:t>
            </a:r>
          </a:p>
        </p:txBody>
      </p:sp>
      <p:pic>
        <p:nvPicPr>
          <p:cNvPr id="5" name="Picture 4">
            <a:extLst>
              <a:ext uri="{FF2B5EF4-FFF2-40B4-BE49-F238E27FC236}">
                <a16:creationId xmlns:a16="http://schemas.microsoft.com/office/drawing/2014/main" id="{B0671DB2-57D8-9581-E75B-236E507B7D38}"/>
              </a:ext>
            </a:extLst>
          </p:cNvPr>
          <p:cNvPicPr>
            <a:picLocks noChangeAspect="1"/>
          </p:cNvPicPr>
          <p:nvPr/>
        </p:nvPicPr>
        <p:blipFill>
          <a:blip r:embed="rId3"/>
          <a:stretch>
            <a:fillRect/>
          </a:stretch>
        </p:blipFill>
        <p:spPr>
          <a:xfrm>
            <a:off x="1572376" y="1280247"/>
            <a:ext cx="9047248" cy="4352921"/>
          </a:xfrm>
          <a:prstGeom prst="rect">
            <a:avLst/>
          </a:prstGeom>
        </p:spPr>
      </p:pic>
      <p:pic>
        <p:nvPicPr>
          <p:cNvPr id="6" name="Picture 5" descr="A screenshot of a computer&#10;&#10;Description automatically generated">
            <a:extLst>
              <a:ext uri="{FF2B5EF4-FFF2-40B4-BE49-F238E27FC236}">
                <a16:creationId xmlns:a16="http://schemas.microsoft.com/office/drawing/2014/main" id="{B78687D7-2D8B-142B-7B3F-DDFC20ED4274}"/>
              </a:ext>
            </a:extLst>
          </p:cNvPr>
          <p:cNvPicPr>
            <a:picLocks noChangeAspect="1"/>
          </p:cNvPicPr>
          <p:nvPr/>
        </p:nvPicPr>
        <p:blipFill>
          <a:blip r:embed="rId4"/>
          <a:stretch>
            <a:fillRect/>
          </a:stretch>
        </p:blipFill>
        <p:spPr>
          <a:xfrm>
            <a:off x="1572376" y="4367710"/>
            <a:ext cx="2172003" cy="1133633"/>
          </a:xfrm>
          <a:prstGeom prst="rect">
            <a:avLst/>
          </a:prstGeom>
        </p:spPr>
      </p:pic>
      <p:sp>
        <p:nvSpPr>
          <p:cNvPr id="7" name="TextBox 6">
            <a:extLst>
              <a:ext uri="{FF2B5EF4-FFF2-40B4-BE49-F238E27FC236}">
                <a16:creationId xmlns:a16="http://schemas.microsoft.com/office/drawing/2014/main" id="{1A21D51C-D124-AD37-0A7F-FD24C5DAD72F}"/>
              </a:ext>
            </a:extLst>
          </p:cNvPr>
          <p:cNvSpPr txBox="1"/>
          <p:nvPr/>
        </p:nvSpPr>
        <p:spPr>
          <a:xfrm>
            <a:off x="5828145" y="1498104"/>
            <a:ext cx="4590474" cy="3970318"/>
          </a:xfrm>
          <a:prstGeom prst="rect">
            <a:avLst/>
          </a:prstGeom>
          <a:solidFill>
            <a:schemeClr val="bg1"/>
          </a:solidFill>
        </p:spPr>
        <p:txBody>
          <a:bodyPr wrap="square" rtlCol="0">
            <a:spAutoFit/>
          </a:bodyPr>
          <a:lstStyle/>
          <a:p>
            <a:pPr marL="285750" indent="-285750">
              <a:buFont typeface="Arial" panose="020B0604020202020204" pitchFamily="34" charset="0"/>
              <a:buChar char="•"/>
            </a:pPr>
            <a:r>
              <a:rPr lang="en-US" dirty="0"/>
              <a:t>Correspondence regarding the State’s failure to complete the roads and the Borough’s desire to see the subdivision modified and completed started as early as 1985.</a:t>
            </a:r>
          </a:p>
          <a:p>
            <a:pPr marL="285750" indent="-285750">
              <a:buFont typeface="Arial" panose="020B0604020202020204" pitchFamily="34" charset="0"/>
              <a:buChar char="•"/>
            </a:pPr>
            <a:r>
              <a:rPr lang="en-US" dirty="0"/>
              <a:t>Borough could consider requesting an .810 Conveyance (AS 38.05.810)</a:t>
            </a:r>
          </a:p>
          <a:p>
            <a:pPr marL="742950" lvl="1" indent="-285750">
              <a:buFont typeface="Arial" panose="020B0604020202020204" pitchFamily="34" charset="0"/>
              <a:buChar char="•"/>
            </a:pPr>
            <a:r>
              <a:rPr lang="en-US" dirty="0"/>
              <a:t>Borough would pay for public notice, survey, and appraisal costs (if any), plus the purchase price of the land</a:t>
            </a:r>
          </a:p>
          <a:p>
            <a:pPr marL="742950" lvl="1" indent="-285750">
              <a:buFont typeface="Arial" panose="020B0604020202020204" pitchFamily="34" charset="0"/>
              <a:buChar char="•"/>
            </a:pPr>
            <a:r>
              <a:rPr lang="en-US" dirty="0"/>
              <a:t>Transfer at less than market rate is possible if the transfer is for a charitable or public purpose.</a:t>
            </a:r>
          </a:p>
        </p:txBody>
      </p:sp>
    </p:spTree>
    <p:extLst>
      <p:ext uri="{BB962C8B-B14F-4D97-AF65-F5344CB8AC3E}">
        <p14:creationId xmlns:p14="http://schemas.microsoft.com/office/powerpoint/2010/main" val="22819140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Fawn Mountain</a:t>
            </a:r>
          </a:p>
        </p:txBody>
      </p:sp>
      <p:pic>
        <p:nvPicPr>
          <p:cNvPr id="4" name="Picture 3">
            <a:extLst>
              <a:ext uri="{FF2B5EF4-FFF2-40B4-BE49-F238E27FC236}">
                <a16:creationId xmlns:a16="http://schemas.microsoft.com/office/drawing/2014/main" id="{42B00607-A65B-0E72-6A70-0227368287B8}"/>
              </a:ext>
            </a:extLst>
          </p:cNvPr>
          <p:cNvPicPr>
            <a:picLocks noChangeAspect="1"/>
          </p:cNvPicPr>
          <p:nvPr/>
        </p:nvPicPr>
        <p:blipFill>
          <a:blip r:embed="rId3"/>
          <a:stretch>
            <a:fillRect/>
          </a:stretch>
        </p:blipFill>
        <p:spPr>
          <a:xfrm>
            <a:off x="657045" y="1219772"/>
            <a:ext cx="10877909" cy="5025562"/>
          </a:xfrm>
          <a:prstGeom prst="rect">
            <a:avLst/>
          </a:prstGeom>
        </p:spPr>
      </p:pic>
    </p:spTree>
    <p:extLst>
      <p:ext uri="{BB962C8B-B14F-4D97-AF65-F5344CB8AC3E}">
        <p14:creationId xmlns:p14="http://schemas.microsoft.com/office/powerpoint/2010/main" val="424407780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Mile 17/18</a:t>
            </a:r>
          </a:p>
        </p:txBody>
      </p:sp>
      <p:pic>
        <p:nvPicPr>
          <p:cNvPr id="5" name="Picture 4">
            <a:extLst>
              <a:ext uri="{FF2B5EF4-FFF2-40B4-BE49-F238E27FC236}">
                <a16:creationId xmlns:a16="http://schemas.microsoft.com/office/drawing/2014/main" id="{98067C9E-D1AD-2EFD-8F33-59B5E18C2FFE}"/>
              </a:ext>
            </a:extLst>
          </p:cNvPr>
          <p:cNvPicPr>
            <a:picLocks noChangeAspect="1"/>
          </p:cNvPicPr>
          <p:nvPr/>
        </p:nvPicPr>
        <p:blipFill>
          <a:blip r:embed="rId3"/>
          <a:stretch>
            <a:fillRect/>
          </a:stretch>
        </p:blipFill>
        <p:spPr>
          <a:xfrm>
            <a:off x="0" y="1679448"/>
            <a:ext cx="12192000" cy="3499104"/>
          </a:xfrm>
          <a:prstGeom prst="rect">
            <a:avLst/>
          </a:prstGeom>
        </p:spPr>
      </p:pic>
      <p:sp>
        <p:nvSpPr>
          <p:cNvPr id="3" name="TextBox 2">
            <a:extLst>
              <a:ext uri="{FF2B5EF4-FFF2-40B4-BE49-F238E27FC236}">
                <a16:creationId xmlns:a16="http://schemas.microsoft.com/office/drawing/2014/main" id="{C038B7F4-BEA2-5918-BB30-A9A804F32C2E}"/>
              </a:ext>
            </a:extLst>
          </p:cNvPr>
          <p:cNvSpPr txBox="1"/>
          <p:nvPr/>
        </p:nvSpPr>
        <p:spPr>
          <a:xfrm>
            <a:off x="2743200" y="3429000"/>
            <a:ext cx="5874327" cy="369332"/>
          </a:xfrm>
          <a:prstGeom prst="rect">
            <a:avLst/>
          </a:prstGeom>
          <a:solidFill>
            <a:schemeClr val="bg1"/>
          </a:solidFill>
        </p:spPr>
        <p:txBody>
          <a:bodyPr wrap="square" rtlCol="0">
            <a:spAutoFit/>
          </a:bodyPr>
          <a:lstStyle/>
          <a:p>
            <a:pPr algn="ctr"/>
            <a:r>
              <a:rPr lang="en-US" dirty="0"/>
              <a:t>Separate Work Session to Follow</a:t>
            </a:r>
          </a:p>
        </p:txBody>
      </p:sp>
    </p:spTree>
    <p:extLst>
      <p:ext uri="{BB962C8B-B14F-4D97-AF65-F5344CB8AC3E}">
        <p14:creationId xmlns:p14="http://schemas.microsoft.com/office/powerpoint/2010/main" val="229491416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err="1"/>
              <a:t>CEdarwood</a:t>
            </a:r>
            <a:endParaRPr lang="en-US" dirty="0"/>
          </a:p>
        </p:txBody>
      </p:sp>
      <p:pic>
        <p:nvPicPr>
          <p:cNvPr id="5" name="Picture 4">
            <a:extLst>
              <a:ext uri="{FF2B5EF4-FFF2-40B4-BE49-F238E27FC236}">
                <a16:creationId xmlns:a16="http://schemas.microsoft.com/office/drawing/2014/main" id="{26F4070A-AD9F-1C94-9967-FA201652B77D}"/>
              </a:ext>
            </a:extLst>
          </p:cNvPr>
          <p:cNvPicPr>
            <a:picLocks noChangeAspect="1"/>
          </p:cNvPicPr>
          <p:nvPr/>
        </p:nvPicPr>
        <p:blipFill>
          <a:blip r:embed="rId3"/>
          <a:stretch>
            <a:fillRect/>
          </a:stretch>
        </p:blipFill>
        <p:spPr>
          <a:xfrm>
            <a:off x="0" y="1432560"/>
            <a:ext cx="12192000" cy="3992880"/>
          </a:xfrm>
          <a:prstGeom prst="rect">
            <a:avLst/>
          </a:prstGeom>
        </p:spPr>
      </p:pic>
      <p:sp>
        <p:nvSpPr>
          <p:cNvPr id="3" name="TextBox 2">
            <a:extLst>
              <a:ext uri="{FF2B5EF4-FFF2-40B4-BE49-F238E27FC236}">
                <a16:creationId xmlns:a16="http://schemas.microsoft.com/office/drawing/2014/main" id="{432EDB32-3DB6-2AAB-CFE4-E7A90766FB72}"/>
              </a:ext>
            </a:extLst>
          </p:cNvPr>
          <p:cNvSpPr txBox="1"/>
          <p:nvPr/>
        </p:nvSpPr>
        <p:spPr>
          <a:xfrm>
            <a:off x="4433454" y="2758440"/>
            <a:ext cx="3325091" cy="369332"/>
          </a:xfrm>
          <a:prstGeom prst="rect">
            <a:avLst/>
          </a:prstGeom>
          <a:solidFill>
            <a:schemeClr val="bg1"/>
          </a:solidFill>
        </p:spPr>
        <p:txBody>
          <a:bodyPr wrap="square" rtlCol="0">
            <a:spAutoFit/>
          </a:bodyPr>
          <a:lstStyle/>
          <a:p>
            <a:pPr algn="ctr"/>
            <a:r>
              <a:rPr lang="en-US" dirty="0"/>
              <a:t>No Action Yet</a:t>
            </a:r>
          </a:p>
        </p:txBody>
      </p:sp>
    </p:spTree>
    <p:extLst>
      <p:ext uri="{BB962C8B-B14F-4D97-AF65-F5344CB8AC3E}">
        <p14:creationId xmlns:p14="http://schemas.microsoft.com/office/powerpoint/2010/main" val="1183762701"/>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7069D1F-6C1F-4FA3-8CCB-EA801E558BEC}">
  <ds:schemaRefs>
    <ds:schemaRef ds:uri="http://schemas.microsoft.com/office/2006/documentManagement/types"/>
    <ds:schemaRef ds:uri="http://www.w3.org/XML/1998/namespace"/>
    <ds:schemaRef ds:uri="16c05727-aa75-4e4a-9b5f-8a80a1165891"/>
    <ds:schemaRef ds:uri="230e9df3-be65-4c73-a93b-d1236ebd677e"/>
    <ds:schemaRef ds:uri="http://purl.org/dc/elements/1.1/"/>
    <ds:schemaRef ds:uri="http://purl.org/dc/dcmitype/"/>
    <ds:schemaRef ds:uri="71af3243-3dd4-4a8d-8c0d-dd76da1f02a5"/>
    <ds:schemaRef ds:uri="http://purl.org/dc/terms/"/>
    <ds:schemaRef ds:uri="http://schemas.microsoft.com/office/infopath/2007/PartnerControls"/>
    <ds:schemaRef ds:uri="http://schemas.openxmlformats.org/package/2006/metadata/core-properties"/>
    <ds:schemaRef ds:uri="http://schemas.microsoft.com/sharepoint/v3"/>
    <ds:schemaRef ds:uri="http://schemas.microsoft.com/office/2006/metadata/properties"/>
  </ds:schemaRefs>
</ds:datastoreItem>
</file>

<file path=customXml/itemProps3.xml><?xml version="1.0" encoding="utf-8"?>
<ds:datastoreItem xmlns:ds="http://schemas.openxmlformats.org/officeDocument/2006/customXml" ds:itemID="{8042A908-4308-42B2-AD36-76827C57E704}">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{66C703E2-D7E8-445C-A8F0-8915DCF19A48}tf16411248_win32</Template>
  <TotalTime>2935</TotalTime>
  <Words>747</Words>
  <Application>Microsoft Office PowerPoint</Application>
  <PresentationFormat>Widescreen</PresentationFormat>
  <Paragraphs>83</Paragraphs>
  <Slides>14</Slides>
  <Notes>14</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14</vt:i4>
      </vt:variant>
    </vt:vector>
  </HeadingPairs>
  <TitlesOfParts>
    <vt:vector size="19" baseType="lpstr">
      <vt:lpstr>Arial</vt:lpstr>
      <vt:lpstr>Avenir Next LT Pro Light</vt:lpstr>
      <vt:lpstr>Calibri</vt:lpstr>
      <vt:lpstr>Posterama</vt:lpstr>
      <vt:lpstr>Office Theme</vt:lpstr>
      <vt:lpstr>Housing Update</vt:lpstr>
      <vt:lpstr>PRIVATE and OTHER DEVELOPMENT</vt:lpstr>
      <vt:lpstr>PowerPoint Presentation</vt:lpstr>
      <vt:lpstr>PowerPoint Presentation</vt:lpstr>
      <vt:lpstr>Bear valley  mitigation bank</vt:lpstr>
      <vt:lpstr>Mud bight</vt:lpstr>
      <vt:lpstr>Fawn Mountain</vt:lpstr>
      <vt:lpstr>Mile 17/18</vt:lpstr>
      <vt:lpstr>CEdarwood</vt:lpstr>
      <vt:lpstr>Revilla Road</vt:lpstr>
      <vt:lpstr>Revilla Road</vt:lpstr>
      <vt:lpstr>Related projects</vt:lpstr>
      <vt:lpstr>Related Projects</vt:lpstr>
      <vt:lpstr>Future Decision Points: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PITCH DECK</dc:title>
  <dc:creator>Cynna Gubatayao</dc:creator>
  <cp:lastModifiedBy>Cynna Gubatayao</cp:lastModifiedBy>
  <cp:revision>28</cp:revision>
  <cp:lastPrinted>2023-10-16T18:27:32Z</cp:lastPrinted>
  <dcterms:created xsi:type="dcterms:W3CDTF">2023-08-06T17:42:23Z</dcterms:created>
  <dcterms:modified xsi:type="dcterms:W3CDTF">2023-10-16T22:24:38Z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