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4"/>
  </p:sldMasterIdLst>
  <p:notesMasterIdLst>
    <p:notesMasterId r:id="rId13"/>
  </p:notesMasterIdLst>
  <p:handoutMasterIdLst>
    <p:handoutMasterId r:id="rId14"/>
  </p:handoutMasterIdLst>
  <p:sldIdLst>
    <p:sldId id="350" r:id="rId5"/>
    <p:sldId id="352" r:id="rId6"/>
    <p:sldId id="361" r:id="rId7"/>
    <p:sldId id="365" r:id="rId8"/>
    <p:sldId id="362" r:id="rId9"/>
    <p:sldId id="356" r:id="rId10"/>
    <p:sldId id="363" r:id="rId11"/>
    <p:sldId id="364"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1" autoAdjust="0"/>
    <p:restoredTop sz="63380" autoAdjust="0"/>
  </p:normalViewPr>
  <p:slideViewPr>
    <p:cSldViewPr snapToGrid="0">
      <p:cViewPr varScale="1">
        <p:scale>
          <a:sx n="52" d="100"/>
          <a:sy n="52" d="100"/>
        </p:scale>
        <p:origin x="1642" y="4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153" d="100"/>
          <a:sy n="153" d="100"/>
        </p:scale>
        <p:origin x="5870" y="11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5B66E5-15AA-4745-8A67-3CE257BEE393}"/>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4" name="Footer Placeholder 3">
            <a:extLst>
              <a:ext uri="{FF2B5EF4-FFF2-40B4-BE49-F238E27FC236}">
                <a16:creationId xmlns:a16="http://schemas.microsoft.com/office/drawing/2014/main" id="{AC844A45-21B3-834A-A491-E4E4B9DC1173}"/>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C039FDB-18A0-074D-8BA3-A4C3DE896AF1}"/>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8E6D13E5-4CEC-3A4A-8E5D-AFCEE7512EEC}" type="slidenum">
              <a:t>‹#›</a:t>
            </a:fld>
            <a:endParaRPr lang="en-US" dirty="0"/>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EE7A52F-9D89-7442-A8E9-48D1527B5F6B}" type="datetimeFigureOut">
              <a:rPr lang="en-US" smtClean="0"/>
              <a:t>1/19/2024</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89C7E07-3C67-C64C-8DA0-0404F6303970}" type="slidenum">
              <a:rPr lang="en-US" smtClean="0"/>
              <a:t>1</a:t>
            </a:fld>
            <a:endParaRPr lang="en-US" dirty="0"/>
          </a:p>
        </p:txBody>
      </p:sp>
    </p:spTree>
    <p:extLst>
      <p:ext uri="{BB962C8B-B14F-4D97-AF65-F5344CB8AC3E}">
        <p14:creationId xmlns:p14="http://schemas.microsoft.com/office/powerpoint/2010/main" val="3580051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Reference housing tasks check list.  </a:t>
            </a:r>
          </a:p>
          <a:p>
            <a:endParaRPr lang="en-US" dirty="0"/>
          </a:p>
          <a:p>
            <a:r>
              <a:rPr lang="en-US" dirty="0"/>
              <a:t>Let assembly know if they have questions about items not addressed we can go over those at the end. </a:t>
            </a:r>
          </a:p>
        </p:txBody>
      </p:sp>
      <p:sp>
        <p:nvSpPr>
          <p:cNvPr id="4" name="Slide Number Placeholder 3"/>
          <p:cNvSpPr>
            <a:spLocks noGrp="1"/>
          </p:cNvSpPr>
          <p:nvPr>
            <p:ph type="sldNum" sz="quarter" idx="5"/>
          </p:nvPr>
        </p:nvSpPr>
        <p:spPr/>
        <p:txBody>
          <a:bodyPr/>
          <a:lstStyle/>
          <a:p>
            <a:fld id="{A89C7E07-3C67-C64C-8DA0-0404F6303970}" type="slidenum">
              <a:rPr lang="en-US" smtClean="0"/>
              <a:t>2</a:t>
            </a:fld>
            <a:endParaRPr lang="en-US" dirty="0"/>
          </a:p>
        </p:txBody>
      </p:sp>
    </p:spTree>
    <p:extLst>
      <p:ext uri="{BB962C8B-B14F-4D97-AF65-F5344CB8AC3E}">
        <p14:creationId xmlns:p14="http://schemas.microsoft.com/office/powerpoint/2010/main" val="9859809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defTabSz="931774">
              <a:buFontTx/>
              <a:buAutoNum type="arabicPeriod"/>
            </a:pPr>
            <a:r>
              <a:rPr lang="en-US" dirty="0"/>
              <a:t>The Borough received a grant through the Denali Commission in the Fall of 2022.  The grant is providing approximately 70% of the funding for this project.  The Assembly awarded a contract in July of 2023 to Points Consulting to conduct the Housing Market Analysis.  We are slated to receive our final deliverable on March 15.  The analysis is meant to guide future decision making of staff and the Assembly on housing related items. It will also be a useful tool to aide in applying for grants which could support future housing projects (infrastructure, planning, </a:t>
            </a:r>
            <a:r>
              <a:rPr lang="en-US" dirty="0" err="1"/>
              <a:t>etc</a:t>
            </a:r>
            <a:r>
              <a:rPr lang="en-US" dirty="0"/>
              <a:t>)</a:t>
            </a:r>
          </a:p>
          <a:p>
            <a:pPr marL="232943" indent="-232943">
              <a:buAutoNum type="arabicPeriod"/>
            </a:pPr>
            <a:endParaRPr lang="en-US" dirty="0"/>
          </a:p>
          <a:p>
            <a:pPr marL="232943" indent="-232943">
              <a:buAutoNum type="arabicPeriod"/>
            </a:pPr>
            <a:r>
              <a:rPr lang="en-US" dirty="0"/>
              <a:t>AHFC – Alaska Housing Finance Corporation has made $4.5 million dollars available to the community for the construction of no fewer than eight new housing units for household that meet the low-income definition as determined by U.S. Treasury.  Staff have provided AHFC non-binding “letters of intent” from the Borough, the City and Saxman signaling our collective support for Saxman in utilizing this funding.  At this moment, Saxman, there has not been an executed agreement with AHFC to receive this funding.   Currently, the tentative plan is for the construction of two 4-plexes in Saxman, though there are barriers to overcome.  Saxman needs to combine two lots they own into one to accommodate one 4-plex, which can be done administratively through the Planning Department.  The second proposed site is not in the possession of Saxman, though they are currently working to acquire it.  If Saxman is unable to accommodate the construction of 8 new units, staff have held preliminary discussions with KIC this week to gauge their interest in utilizing a portion of this funding. </a:t>
            </a:r>
          </a:p>
          <a:p>
            <a:pPr marL="232943" indent="-232943">
              <a:buAutoNum type="arabicPeriod"/>
            </a:pPr>
            <a:endParaRPr lang="en-US" dirty="0"/>
          </a:p>
          <a:p>
            <a:pPr marL="232943" indent="-232943">
              <a:buAutoNum type="arabicPeriod"/>
            </a:pPr>
            <a:r>
              <a:rPr lang="en-US" dirty="0"/>
              <a:t>During the November 6 Assembly Meeting, staff was directed to pursue the subdivision of the Borough’s “Mile 17” parcel.  Subsequent to that meeting the Assembly awarded a contract to R&amp;M Engineering on January 2 to complete a subdivision design of the aforementioned parcel.  A “pre-application meeting was held on January 12 with R&amp;M staff to review the parcel and Assembly direction pertaining to the subdivision design.  The next step in this process will be a public meeting to present preliminary design concepts, which is scheduled for February 8.  </a:t>
            </a:r>
          </a:p>
          <a:p>
            <a:pPr marL="232943" indent="-232943">
              <a:buAutoNum type="arabicPeriod"/>
            </a:pPr>
            <a:endParaRPr lang="en-US" dirty="0"/>
          </a:p>
          <a:p>
            <a:pPr marL="232943" indent="-232943">
              <a:buAutoNum type="arabicPeriod"/>
            </a:pPr>
            <a:r>
              <a:rPr lang="en-US" dirty="0"/>
              <a:t>In November, the Borough’s short-term rental monitoring software went live.  Staff have identified 272 short-term rentals in the community.  To date, there have been approximately 10 short-term rentals identified that were not previously registered for sales tax and transient occupancy tax.  </a:t>
            </a:r>
          </a:p>
          <a:p>
            <a:pPr marL="232943" indent="-232943">
              <a:buAutoNum type="arabicPeriod"/>
            </a:pPr>
            <a:endParaRPr lang="en-US" dirty="0"/>
          </a:p>
          <a:p>
            <a:pPr marL="232943" indent="-232943">
              <a:buAutoNum type="arabicPeriod"/>
            </a:pPr>
            <a:r>
              <a:rPr lang="en-US" dirty="0"/>
              <a:t>Next month, the Mayor &amp; Manager will be traveling to Washington D.C. to advocate for federal for federal funding to support USCG &amp; NOAA housing needs in the community. </a:t>
            </a:r>
          </a:p>
          <a:p>
            <a:pPr marL="232943" indent="-232943">
              <a:buAutoNum type="arabicPeriod"/>
            </a:pPr>
            <a:endParaRPr lang="en-US" dirty="0"/>
          </a:p>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3</a:t>
            </a:fld>
            <a:endParaRPr lang="en-US" dirty="0"/>
          </a:p>
        </p:txBody>
      </p:sp>
    </p:spTree>
    <p:extLst>
      <p:ext uri="{BB962C8B-B14F-4D97-AF65-F5344CB8AC3E}">
        <p14:creationId xmlns:p14="http://schemas.microsoft.com/office/powerpoint/2010/main" val="644393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r>
              <a:rPr lang="en-US" dirty="0"/>
              <a:t>Once work is substantially completed on the Mile 17 parcel, staff intends to shift focus towards the Borough’s Fawn Mountain parcel.  To date, staff have obtained a privately owned parcel that will serve as future right of way access to the Borough-owned parcel.  There was also an environmental assessment conducted on this parcel which showed no concerning findings. Staff is preparing a RFP for subdivision design, similar to the Mile 17 parcel</a:t>
            </a:r>
          </a:p>
          <a:p>
            <a:pPr defTabSz="931774"/>
            <a:endParaRPr lang="en-US" dirty="0"/>
          </a:p>
          <a:p>
            <a:pPr defTabSz="931774"/>
            <a:endParaRPr lang="en-US" dirty="0"/>
          </a:p>
          <a:p>
            <a:pPr defTabSz="931774"/>
            <a:r>
              <a:rPr lang="en-US" dirty="0"/>
              <a:t>Service Area Formation – most likely route annexation </a:t>
            </a:r>
          </a:p>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4</a:t>
            </a:fld>
            <a:endParaRPr lang="en-US" dirty="0"/>
          </a:p>
        </p:txBody>
      </p:sp>
    </p:spTree>
    <p:extLst>
      <p:ext uri="{BB962C8B-B14F-4D97-AF65-F5344CB8AC3E}">
        <p14:creationId xmlns:p14="http://schemas.microsoft.com/office/powerpoint/2010/main" val="37517214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a:t>
            </a:r>
            <a:r>
              <a:rPr lang="en-US" dirty="0" err="1"/>
              <a:t>RuRAL</a:t>
            </a:r>
            <a:r>
              <a:rPr lang="en-US" dirty="0"/>
              <a:t> CAP’s presentation on Tuesday the presenters noted that a large focus of their organization is to bring Alaskans out of poverty.  The mutual self-help housing program, in part, differs from this. This program supports a broader range of individuals/families as it was stated the income limits for a family of 1-4 people is approximately 134K and for a family of 5-8 that limit increases to approximately 177K.  This housing is targeted at essential workers (police, teachers, firefighters, nurses, </a:t>
            </a:r>
            <a:r>
              <a:rPr lang="en-US" dirty="0" err="1"/>
              <a:t>etc</a:t>
            </a:r>
            <a:r>
              <a:rPr lang="en-US" dirty="0"/>
              <a:t>)</a:t>
            </a:r>
          </a:p>
          <a:p>
            <a:endParaRPr lang="en-US" dirty="0"/>
          </a:p>
          <a:p>
            <a:r>
              <a:rPr lang="en-US" dirty="0"/>
              <a:t>Does this program fit within the findings of the housing market analysis?</a:t>
            </a:r>
          </a:p>
          <a:p>
            <a:endParaRPr lang="en-US" dirty="0"/>
          </a:p>
          <a:p>
            <a:r>
              <a:rPr lang="en-US" dirty="0"/>
              <a:t>MOU -</a:t>
            </a:r>
          </a:p>
          <a:p>
            <a:endParaRPr lang="en-US" dirty="0"/>
          </a:p>
          <a:p>
            <a:pPr defTabSz="931774"/>
            <a:r>
              <a:rPr lang="en-US" dirty="0"/>
              <a:t>Timing – These projects take approximately 2 years to complete, variables can extend this timeline (infrastructure, subdivision process </a:t>
            </a:r>
            <a:r>
              <a:rPr lang="en-US" dirty="0" err="1"/>
              <a:t>etc</a:t>
            </a:r>
            <a:r>
              <a:rPr lang="en-US" dirty="0"/>
              <a:t>) </a:t>
            </a:r>
          </a:p>
          <a:p>
            <a:endParaRPr lang="en-US" dirty="0"/>
          </a:p>
          <a:p>
            <a:r>
              <a:rPr lang="en-US" dirty="0"/>
              <a:t>Land disposal – </a:t>
            </a:r>
            <a:r>
              <a:rPr lang="en-US" dirty="0" err="1"/>
              <a:t>RuRAL</a:t>
            </a:r>
            <a:r>
              <a:rPr lang="en-US" dirty="0"/>
              <a:t> CAP has the ability to purchase land themselves.  In other instances it has been donated.</a:t>
            </a:r>
          </a:p>
          <a:p>
            <a:endParaRPr lang="en-US" dirty="0"/>
          </a:p>
          <a:p>
            <a:endParaRPr lang="en-US" dirty="0"/>
          </a:p>
          <a:p>
            <a:r>
              <a:rPr lang="en-US" dirty="0"/>
              <a:t>Vision  of Subdivision – lot size, deed restrictions, what do you want to area to include outside of this program (more single family homes, multi family, apartments, </a:t>
            </a:r>
            <a:r>
              <a:rPr lang="en-US" dirty="0" err="1"/>
              <a:t>etc</a:t>
            </a:r>
            <a:r>
              <a:rPr lang="en-US" dirty="0"/>
              <a:t>)</a:t>
            </a:r>
          </a:p>
          <a:p>
            <a:endParaRPr lang="en-US" dirty="0"/>
          </a:p>
          <a:p>
            <a:r>
              <a:rPr lang="en-US" dirty="0"/>
              <a:t>Capacity- </a:t>
            </a:r>
            <a:r>
              <a:rPr lang="en-US" dirty="0" err="1"/>
              <a:t>RuralCAP</a:t>
            </a:r>
            <a:r>
              <a:rPr lang="en-US" dirty="0"/>
              <a:t> can oversee 4 projects at any given time, currently working on 3, with a potential 4</a:t>
            </a:r>
            <a:r>
              <a:rPr lang="en-US" baseline="30000" dirty="0"/>
              <a:t>th</a:t>
            </a:r>
            <a:r>
              <a:rPr lang="en-US" dirty="0"/>
              <a:t>.  The 2 year timeline can extend to a minimum of 4 years if you are not in the queue for a project. </a:t>
            </a:r>
          </a:p>
          <a:p>
            <a:endParaRPr lang="en-US" dirty="0"/>
          </a:p>
          <a:p>
            <a:r>
              <a:rPr lang="en-US" dirty="0"/>
              <a:t>Site control – </a:t>
            </a:r>
            <a:r>
              <a:rPr lang="en-US" dirty="0" err="1"/>
              <a:t>RurAL</a:t>
            </a:r>
            <a:r>
              <a:rPr lang="en-US" dirty="0"/>
              <a:t> CAP needs to be in ownership of the land for potential project to be able to submit a grant application USDA – RD. </a:t>
            </a:r>
          </a:p>
          <a:p>
            <a:endParaRPr lang="en-US" dirty="0"/>
          </a:p>
          <a:p>
            <a:endParaRPr lang="en-US" dirty="0"/>
          </a:p>
          <a:p>
            <a:r>
              <a:rPr lang="en-US" dirty="0"/>
              <a:t>If the Assembly wishes to place deed restrictions on property sold, potential for these to cause issues with USDA grant – unknown at this time. </a:t>
            </a:r>
          </a:p>
        </p:txBody>
      </p:sp>
      <p:sp>
        <p:nvSpPr>
          <p:cNvPr id="4" name="Slide Number Placeholder 3"/>
          <p:cNvSpPr>
            <a:spLocks noGrp="1"/>
          </p:cNvSpPr>
          <p:nvPr>
            <p:ph type="sldNum" sz="quarter" idx="5"/>
          </p:nvPr>
        </p:nvSpPr>
        <p:spPr/>
        <p:txBody>
          <a:bodyPr/>
          <a:lstStyle/>
          <a:p>
            <a:fld id="{A89C7E07-3C67-C64C-8DA0-0404F6303970}" type="slidenum">
              <a:rPr lang="en-US" smtClean="0"/>
              <a:t>5</a:t>
            </a:fld>
            <a:endParaRPr lang="en-US" dirty="0"/>
          </a:p>
        </p:txBody>
      </p:sp>
    </p:spTree>
    <p:extLst>
      <p:ext uri="{BB962C8B-B14F-4D97-AF65-F5344CB8AC3E}">
        <p14:creationId xmlns:p14="http://schemas.microsoft.com/office/powerpoint/2010/main" val="16748378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89C7E07-3C67-C64C-8DA0-0404F6303970}" type="slidenum">
              <a:rPr lang="en-US" smtClean="0"/>
              <a:t>6</a:t>
            </a:fld>
            <a:endParaRPr lang="en-US" dirty="0"/>
          </a:p>
        </p:txBody>
      </p:sp>
    </p:spTree>
    <p:extLst>
      <p:ext uri="{BB962C8B-B14F-4D97-AF65-F5344CB8AC3E}">
        <p14:creationId xmlns:p14="http://schemas.microsoft.com/office/powerpoint/2010/main" val="24889434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Fawn Mountain ROW Parcel Acquisition was paid from the Land Trust Fund. Transfer out from the Housing Capital Fund to LT Fund. </a:t>
            </a:r>
          </a:p>
        </p:txBody>
      </p:sp>
      <p:sp>
        <p:nvSpPr>
          <p:cNvPr id="4" name="Slide Number Placeholder 3"/>
          <p:cNvSpPr>
            <a:spLocks noGrp="1"/>
          </p:cNvSpPr>
          <p:nvPr>
            <p:ph type="sldNum" sz="quarter" idx="5"/>
          </p:nvPr>
        </p:nvSpPr>
        <p:spPr/>
        <p:txBody>
          <a:bodyPr/>
          <a:lstStyle/>
          <a:p>
            <a:fld id="{A89C7E07-3C67-C64C-8DA0-0404F6303970}" type="slidenum">
              <a:rPr lang="en-US" smtClean="0"/>
              <a:t>7</a:t>
            </a:fld>
            <a:endParaRPr lang="en-US" dirty="0"/>
          </a:p>
        </p:txBody>
      </p:sp>
    </p:spTree>
    <p:extLst>
      <p:ext uri="{BB962C8B-B14F-4D97-AF65-F5344CB8AC3E}">
        <p14:creationId xmlns:p14="http://schemas.microsoft.com/office/powerpoint/2010/main" val="598587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p:nvPr>
        </p:nvSpPr>
        <p:spPr>
          <a:xfrm>
            <a:off x="6367054" y="2116182"/>
            <a:ext cx="5491571" cy="1514019"/>
          </a:xfrm>
          <a:prstGeom prst="rect">
            <a:avLst/>
          </a:prstGeom>
        </p:spPr>
        <p:txBody>
          <a:bodyPr lIns="0" tIns="0" rIns="0" bIns="0" anchor="b">
            <a:noAutofit/>
          </a:bodyPr>
          <a:lstStyle>
            <a:lvl1pPr algn="l">
              <a:defRPr sz="6000" b="1" i="0" spc="100" baseline="0">
                <a:solidFill>
                  <a:schemeClr val="bg1"/>
                </a:solidFill>
                <a:latin typeface="+mj-lt"/>
              </a:defRPr>
            </a:lvl1pPr>
          </a:lstStyle>
          <a:p>
            <a:r>
              <a:rPr lang="en-US"/>
              <a:t>Click to edit Master title style</a:t>
            </a:r>
            <a:endParaRPr lang="en-US" dirty="0"/>
          </a:p>
        </p:txBody>
      </p:sp>
      <p:grpSp>
        <p:nvGrpSpPr>
          <p:cNvPr id="9" name="Group 8">
            <a:extLst>
              <a:ext uri="{FF2B5EF4-FFF2-40B4-BE49-F238E27FC236}">
                <a16:creationId xmlns:a16="http://schemas.microsoft.com/office/drawing/2014/main" id="{C26C18C3-ED25-DD4B-BA72-24932D54DE37}"/>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p:nvPr>
        </p:nvSpPr>
        <p:spPr>
          <a:xfrm>
            <a:off x="6367055" y="4549553"/>
            <a:ext cx="5491570" cy="953337"/>
          </a:xfrm>
        </p:spPr>
        <p:txBody>
          <a:bodyPr lIns="0" tIns="0" rIns="0" bIns="0">
            <a:noAutofit/>
          </a:bodyPr>
          <a:lstStyle>
            <a:lvl1pPr marL="0" indent="0">
              <a:buNone/>
              <a:defRPr sz="1800" b="0" i="0">
                <a:solidFill>
                  <a:schemeClr val="tx2"/>
                </a:solidFill>
                <a:latin typeface="+mn-lt"/>
              </a:defRPr>
            </a:lvl1pPr>
            <a:lvl2pPr>
              <a:defRPr sz="4000"/>
            </a:lvl2pPr>
            <a:lvl3pPr>
              <a:defRPr sz="4000"/>
            </a:lvl3pPr>
            <a:lvl4pPr>
              <a:defRPr sz="4000"/>
            </a:lvl4pPr>
            <a:lvl5pPr>
              <a:defRPr sz="4000"/>
            </a:lvl5pPr>
          </a:lstStyle>
          <a:p>
            <a:pPr lvl="0"/>
            <a:r>
              <a:rPr lang="en-US"/>
              <a:t>Click to edit Master text styles</a:t>
            </a:r>
          </a:p>
        </p:txBody>
      </p:sp>
      <p:cxnSp>
        <p:nvCxnSpPr>
          <p:cNvPr id="13" name="Straight Connector 12">
            <a:extLst>
              <a:ext uri="{FF2B5EF4-FFF2-40B4-BE49-F238E27FC236}">
                <a16:creationId xmlns:a16="http://schemas.microsoft.com/office/drawing/2014/main" id="{A69706A2-3726-FE4E-B923-E75D48597816}"/>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27108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
    <p:bg>
      <p:bgPr>
        <a:solidFill>
          <a:schemeClr val="tx1"/>
        </a:solidFill>
        <a:effectLst/>
      </p:bgPr>
    </p:bg>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DEF3328-825B-3946-8472-DB93D6A32867}"/>
              </a:ext>
            </a:extLst>
          </p:cNvPr>
          <p:cNvGrpSpPr>
            <a:grpSpLocks/>
          </p:cNvGrpSpPr>
          <p:nvPr userDrawn="1"/>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4E4E09DF-AF21-0E4A-9838-14DFBFFED7D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653F54AE-9BC1-3A45-A129-4028EADE406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254F6D22-4944-974A-999E-F9E22F15952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64023" y="2300984"/>
            <a:ext cx="4827178" cy="404216"/>
          </a:xfrm>
          <a:prstGeom prst="rect">
            <a:avLst/>
          </a:prstGeom>
        </p:spPr>
        <p:txBody>
          <a:bodyPr lIns="0" tIns="0" rIns="0" bIns="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5" name="Text Placeholder 2">
            <a:extLst>
              <a:ext uri="{FF2B5EF4-FFF2-40B4-BE49-F238E27FC236}">
                <a16:creationId xmlns:a16="http://schemas.microsoft.com/office/drawing/2014/main" id="{3A0EE708-F36B-444B-9A8B-D48D69535E45}"/>
              </a:ext>
            </a:extLst>
          </p:cNvPr>
          <p:cNvSpPr>
            <a:spLocks noGrp="1"/>
          </p:cNvSpPr>
          <p:nvPr>
            <p:ph type="body" idx="10"/>
          </p:nvPr>
        </p:nvSpPr>
        <p:spPr>
          <a:xfrm>
            <a:off x="6362700" y="2300984"/>
            <a:ext cx="4764829" cy="404216"/>
          </a:xfrm>
          <a:prstGeom prst="rect">
            <a:avLst/>
          </a:prstGeom>
        </p:spPr>
        <p:txBody>
          <a:bodyPr lIns="0" tIns="0" rIns="0" bIns="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64023" y="2799146"/>
            <a:ext cx="4827178"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8" name="Content Placeholder 3">
            <a:extLst>
              <a:ext uri="{FF2B5EF4-FFF2-40B4-BE49-F238E27FC236}">
                <a16:creationId xmlns:a16="http://schemas.microsoft.com/office/drawing/2014/main" id="{E40D4044-0F7B-0647-BAB5-16B23EBD9ECD}"/>
              </a:ext>
            </a:extLst>
          </p:cNvPr>
          <p:cNvSpPr>
            <a:spLocks noGrp="1"/>
          </p:cNvSpPr>
          <p:nvPr>
            <p:ph sz="half" idx="13"/>
          </p:nvPr>
        </p:nvSpPr>
        <p:spPr>
          <a:xfrm>
            <a:off x="6362700" y="2799146"/>
            <a:ext cx="4756241"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cxnSp>
        <p:nvCxnSpPr>
          <p:cNvPr id="15" name="Straight Connector 14">
            <a:extLst>
              <a:ext uri="{FF2B5EF4-FFF2-40B4-BE49-F238E27FC236}">
                <a16:creationId xmlns:a16="http://schemas.microsoft.com/office/drawing/2014/main" id="{ED51C063-0222-064B-8A2E-485FE9EAC10D}"/>
              </a:ext>
            </a:extLst>
          </p:cNvPr>
          <p:cNvCxnSpPr>
            <a:cxnSpLocks/>
          </p:cNvCxnSpPr>
          <p:nvPr userDrawn="1"/>
        </p:nvCxnSpPr>
        <p:spPr>
          <a:xfrm>
            <a:off x="63627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4" name="Footer Placeholder 3">
            <a:extLst>
              <a:ext uri="{FF2B5EF4-FFF2-40B4-BE49-F238E27FC236}">
                <a16:creationId xmlns:a16="http://schemas.microsoft.com/office/drawing/2014/main" id="{D2060DA6-6E6F-47BF-9680-1B030F525DD2}"/>
              </a:ext>
            </a:extLst>
          </p:cNvPr>
          <p:cNvSpPr>
            <a:spLocks noGrp="1"/>
          </p:cNvSpPr>
          <p:nvPr>
            <p:ph type="ftr" sz="quarter" idx="15"/>
          </p:nvPr>
        </p:nvSpPr>
        <p:spPr/>
        <p:txBody>
          <a:bodyPr/>
          <a:lstStyle/>
          <a:p>
            <a:r>
              <a:rPr lang="en-US"/>
              <a:t>Housing Update</a:t>
            </a:r>
            <a:endParaRPr lang="en-US" b="0" dirty="0"/>
          </a:p>
        </p:txBody>
      </p:sp>
      <p:sp>
        <p:nvSpPr>
          <p:cNvPr id="5" name="Slide Number Placeholder 4">
            <a:extLst>
              <a:ext uri="{FF2B5EF4-FFF2-40B4-BE49-F238E27FC236}">
                <a16:creationId xmlns:a16="http://schemas.microsoft.com/office/drawing/2014/main" id="{FF8F140D-2B48-4E31-9E97-08B68ABBAC1E}"/>
              </a:ext>
            </a:extLst>
          </p:cNvPr>
          <p:cNvSpPr>
            <a:spLocks noGrp="1"/>
          </p:cNvSpPr>
          <p:nvPr>
            <p:ph type="sldNum" sz="quarter" idx="16"/>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255042539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
    <p:bg>
      <p:bgPr>
        <a:solidFill>
          <a:schemeClr val="tx1"/>
        </a:solidFill>
        <a:effectLst/>
      </p:bgPr>
    </p:bg>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868B08E5-2F7C-7749-8BDF-386EAF974BB0}"/>
              </a:ext>
            </a:extLst>
          </p:cNvPr>
          <p:cNvGrpSpPr>
            <a:grpSpLocks/>
          </p:cNvGrpSpPr>
          <p:nvPr userDrawn="1"/>
        </p:nvGrpSpPr>
        <p:grpSpPr bwMode="auto">
          <a:xfrm rot="16200000" flipV="1">
            <a:off x="0" y="3900132"/>
            <a:ext cx="2959226" cy="2959226"/>
            <a:chOff x="0" y="12289"/>
            <a:chExt cx="3550" cy="3551"/>
          </a:xfrm>
        </p:grpSpPr>
        <p:sp>
          <p:nvSpPr>
            <p:cNvPr id="38" name="Freeform 37">
              <a:extLst>
                <a:ext uri="{FF2B5EF4-FFF2-40B4-BE49-F238E27FC236}">
                  <a16:creationId xmlns:a16="http://schemas.microsoft.com/office/drawing/2014/main" id="{F3E300C0-0B72-9048-9E16-2166E1A88FE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9" name="Freeform 38">
              <a:extLst>
                <a:ext uri="{FF2B5EF4-FFF2-40B4-BE49-F238E27FC236}">
                  <a16:creationId xmlns:a16="http://schemas.microsoft.com/office/drawing/2014/main" id="{E4AA520D-9D51-3A42-B9B1-DF72169BC8DB}"/>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40" name="Freeform 39">
              <a:extLst>
                <a:ext uri="{FF2B5EF4-FFF2-40B4-BE49-F238E27FC236}">
                  <a16:creationId xmlns:a16="http://schemas.microsoft.com/office/drawing/2014/main" id="{D5F2735E-137C-DB47-AEF0-EFC871A3237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52500"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52500" y="2799146"/>
            <a:ext cx="3036477"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0" name="Text Placeholder 2">
            <a:extLst>
              <a:ext uri="{FF2B5EF4-FFF2-40B4-BE49-F238E27FC236}">
                <a16:creationId xmlns:a16="http://schemas.microsoft.com/office/drawing/2014/main" id="{057DFE0A-61D9-1B48-8196-EA94D04685DD}"/>
              </a:ext>
            </a:extLst>
          </p:cNvPr>
          <p:cNvSpPr>
            <a:spLocks noGrp="1"/>
          </p:cNvSpPr>
          <p:nvPr>
            <p:ph type="body" idx="10"/>
          </p:nvPr>
        </p:nvSpPr>
        <p:spPr>
          <a:xfrm>
            <a:off x="4569372"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1" name="Content Placeholder 3">
            <a:extLst>
              <a:ext uri="{FF2B5EF4-FFF2-40B4-BE49-F238E27FC236}">
                <a16:creationId xmlns:a16="http://schemas.microsoft.com/office/drawing/2014/main" id="{C946754A-F105-644E-99A4-DC80B9944243}"/>
              </a:ext>
            </a:extLst>
          </p:cNvPr>
          <p:cNvSpPr>
            <a:spLocks noGrp="1"/>
          </p:cNvSpPr>
          <p:nvPr>
            <p:ph sz="half" idx="11"/>
          </p:nvPr>
        </p:nvSpPr>
        <p:spPr>
          <a:xfrm>
            <a:off x="4569372" y="2799146"/>
            <a:ext cx="3050628"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2" name="Text Placeholder 2">
            <a:extLst>
              <a:ext uri="{FF2B5EF4-FFF2-40B4-BE49-F238E27FC236}">
                <a16:creationId xmlns:a16="http://schemas.microsoft.com/office/drawing/2014/main" id="{368648FC-FC9A-5645-8F0C-390FFFAE180D}"/>
              </a:ext>
            </a:extLst>
          </p:cNvPr>
          <p:cNvSpPr>
            <a:spLocks noGrp="1"/>
          </p:cNvSpPr>
          <p:nvPr>
            <p:ph type="body" idx="12"/>
          </p:nvPr>
        </p:nvSpPr>
        <p:spPr>
          <a:xfrm>
            <a:off x="8187017"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4" name="Content Placeholder 3">
            <a:extLst>
              <a:ext uri="{FF2B5EF4-FFF2-40B4-BE49-F238E27FC236}">
                <a16:creationId xmlns:a16="http://schemas.microsoft.com/office/drawing/2014/main" id="{BBB849DC-B114-D145-9879-4FE0688BF57E}"/>
              </a:ext>
            </a:extLst>
          </p:cNvPr>
          <p:cNvSpPr>
            <a:spLocks noGrp="1"/>
          </p:cNvSpPr>
          <p:nvPr>
            <p:ph sz="half" idx="13"/>
          </p:nvPr>
        </p:nvSpPr>
        <p:spPr>
          <a:xfrm>
            <a:off x="8187017" y="2799146"/>
            <a:ext cx="3036477"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cxnSp>
        <p:nvCxnSpPr>
          <p:cNvPr id="26" name="Straight Connector 25">
            <a:extLst>
              <a:ext uri="{FF2B5EF4-FFF2-40B4-BE49-F238E27FC236}">
                <a16:creationId xmlns:a16="http://schemas.microsoft.com/office/drawing/2014/main" id="{9F0C4CE5-5F02-B143-8FD1-1B235D270DAC}"/>
              </a:ext>
            </a:extLst>
          </p:cNvPr>
          <p:cNvCxnSpPr>
            <a:cxnSpLocks/>
          </p:cNvCxnSpPr>
          <p:nvPr userDrawn="1"/>
        </p:nvCxnSpPr>
        <p:spPr>
          <a:xfrm>
            <a:off x="4569372"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289A8C14-DB28-F34E-8098-168D4C75AF23}"/>
              </a:ext>
            </a:extLst>
          </p:cNvPr>
          <p:cNvCxnSpPr>
            <a:cxnSpLocks/>
          </p:cNvCxnSpPr>
          <p:nvPr userDrawn="1"/>
        </p:nvCxnSpPr>
        <p:spPr>
          <a:xfrm>
            <a:off x="8187017"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4" name="Footer Placeholder 3">
            <a:extLst>
              <a:ext uri="{FF2B5EF4-FFF2-40B4-BE49-F238E27FC236}">
                <a16:creationId xmlns:a16="http://schemas.microsoft.com/office/drawing/2014/main" id="{9A79B87D-E8CF-49AE-9326-2FEED2392F09}"/>
              </a:ext>
            </a:extLst>
          </p:cNvPr>
          <p:cNvSpPr>
            <a:spLocks noGrp="1"/>
          </p:cNvSpPr>
          <p:nvPr>
            <p:ph type="ftr" sz="quarter" idx="15"/>
          </p:nvPr>
        </p:nvSpPr>
        <p:spPr/>
        <p:txBody>
          <a:bodyPr/>
          <a:lstStyle/>
          <a:p>
            <a:r>
              <a:rPr lang="en-US"/>
              <a:t>Housing Update</a:t>
            </a:r>
            <a:endParaRPr lang="en-US" b="0" dirty="0"/>
          </a:p>
        </p:txBody>
      </p:sp>
      <p:sp>
        <p:nvSpPr>
          <p:cNvPr id="5" name="Slide Number Placeholder 4">
            <a:extLst>
              <a:ext uri="{FF2B5EF4-FFF2-40B4-BE49-F238E27FC236}">
                <a16:creationId xmlns:a16="http://schemas.microsoft.com/office/drawing/2014/main" id="{7BA139CE-3E4D-4224-B157-2D29EC10FE40}"/>
              </a:ext>
            </a:extLst>
          </p:cNvPr>
          <p:cNvSpPr>
            <a:spLocks noGrp="1"/>
          </p:cNvSpPr>
          <p:nvPr>
            <p:ph type="sldNum" sz="quarter" idx="16"/>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422794871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520" userDrawn="1">
          <p15:clr>
            <a:srgbClr val="FBAE40"/>
          </p15:clr>
        </p15:guide>
        <p15:guide id="4" pos="5160" userDrawn="1">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4800" userDrawn="1">
          <p15:clr>
            <a:srgbClr val="FBAE40"/>
          </p15:clr>
        </p15:guide>
        <p15:guide id="11" pos="2880" userDrawn="1">
          <p15:clr>
            <a:srgbClr val="FBAE40"/>
          </p15:clr>
        </p15:guide>
        <p15:guide id="12" orient="horz" pos="175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ummary ">
    <p:bg>
      <p:bgPr>
        <a:solidFill>
          <a:schemeClr val="tx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0DA8C895-11B9-EA40-B0F8-0F4FE9881512}"/>
              </a:ext>
            </a:extLst>
          </p:cNvPr>
          <p:cNvSpPr>
            <a:spLocks noGrp="1"/>
          </p:cNvSpPr>
          <p:nvPr>
            <p:ph type="body" sz="quarter" idx="10"/>
          </p:nvPr>
        </p:nvSpPr>
        <p:spPr>
          <a:xfrm>
            <a:off x="952500" y="2656904"/>
            <a:ext cx="4838700" cy="574318"/>
          </a:xfrm>
        </p:spPr>
        <p:txBody>
          <a:bodyPr>
            <a:noAutofit/>
          </a:bodyPr>
          <a:lstStyle>
            <a:lvl1pPr marL="0" indent="0">
              <a:buNone/>
              <a:defRPr sz="1600">
                <a:latin typeface="+mn-lt"/>
              </a:defRPr>
            </a:lvl1pPr>
          </a:lstStyle>
          <a:p>
            <a:pPr lvl="0"/>
            <a:r>
              <a:rPr lang="en-US"/>
              <a:t>Click to edit Master text styles</a:t>
            </a:r>
          </a:p>
        </p:txBody>
      </p:sp>
      <p:grpSp>
        <p:nvGrpSpPr>
          <p:cNvPr id="15" name="Group 14">
            <a:extLst>
              <a:ext uri="{FF2B5EF4-FFF2-40B4-BE49-F238E27FC236}">
                <a16:creationId xmlns:a16="http://schemas.microsoft.com/office/drawing/2014/main" id="{C47A1EE0-4011-3749-B01C-FC489EEDF880}"/>
              </a:ext>
            </a:extLst>
          </p:cNvPr>
          <p:cNvGrpSpPr>
            <a:grpSpLocks/>
          </p:cNvGrpSpPr>
          <p:nvPr userDrawn="1"/>
        </p:nvGrpSpPr>
        <p:grpSpPr bwMode="auto">
          <a:xfrm rot="10800000">
            <a:off x="8870040" y="0"/>
            <a:ext cx="3325208" cy="3325208"/>
            <a:chOff x="0" y="12289"/>
            <a:chExt cx="3550" cy="3551"/>
          </a:xfrm>
        </p:grpSpPr>
        <p:sp>
          <p:nvSpPr>
            <p:cNvPr id="16" name="Freeform 15">
              <a:extLst>
                <a:ext uri="{FF2B5EF4-FFF2-40B4-BE49-F238E27FC236}">
                  <a16:creationId xmlns:a16="http://schemas.microsoft.com/office/drawing/2014/main" id="{17EED68A-6660-2643-BBFB-B6AB92A7C22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6">
              <a:extLst>
                <a:ext uri="{FF2B5EF4-FFF2-40B4-BE49-F238E27FC236}">
                  <a16:creationId xmlns:a16="http://schemas.microsoft.com/office/drawing/2014/main" id="{BECF9FB8-F6C7-C54D-99F4-11FDF26D7F9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17">
              <a:extLst>
                <a:ext uri="{FF2B5EF4-FFF2-40B4-BE49-F238E27FC236}">
                  <a16:creationId xmlns:a16="http://schemas.microsoft.com/office/drawing/2014/main" id="{46C7C62D-7D3B-934C-AFF9-0F10E727B42E}"/>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4" name="Text Placeholder 3">
            <a:extLst>
              <a:ext uri="{FF2B5EF4-FFF2-40B4-BE49-F238E27FC236}">
                <a16:creationId xmlns:a16="http://schemas.microsoft.com/office/drawing/2014/main" id="{FF85D552-3AFC-4D21-A944-9D41E128A96E}"/>
              </a:ext>
            </a:extLst>
          </p:cNvPr>
          <p:cNvSpPr>
            <a:spLocks noGrp="1"/>
          </p:cNvSpPr>
          <p:nvPr>
            <p:ph type="body" sz="quarter" idx="12"/>
          </p:nvPr>
        </p:nvSpPr>
        <p:spPr>
          <a:xfrm>
            <a:off x="952500" y="2286000"/>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1" name="Text Placeholder 2">
            <a:extLst>
              <a:ext uri="{FF2B5EF4-FFF2-40B4-BE49-F238E27FC236}">
                <a16:creationId xmlns:a16="http://schemas.microsoft.com/office/drawing/2014/main" id="{BE8C2EDB-9C70-49A2-865C-E5CD77D3E741}"/>
              </a:ext>
            </a:extLst>
          </p:cNvPr>
          <p:cNvSpPr>
            <a:spLocks noGrp="1"/>
          </p:cNvSpPr>
          <p:nvPr>
            <p:ph type="body" sz="quarter" idx="13"/>
          </p:nvPr>
        </p:nvSpPr>
        <p:spPr>
          <a:xfrm>
            <a:off x="953655" y="3841846"/>
            <a:ext cx="4838700" cy="636754"/>
          </a:xfrm>
        </p:spPr>
        <p:txBody>
          <a:bodyPr>
            <a:noAutofit/>
          </a:bodyPr>
          <a:lstStyle>
            <a:lvl1pPr marL="0" indent="0">
              <a:buNone/>
              <a:defRPr sz="1600">
                <a:latin typeface="+mn-lt"/>
              </a:defRPr>
            </a:lvl1pPr>
          </a:lstStyle>
          <a:p>
            <a:pPr lvl="0"/>
            <a:r>
              <a:rPr lang="en-US"/>
              <a:t>Click to edit Master text styles</a:t>
            </a:r>
          </a:p>
        </p:txBody>
      </p:sp>
      <p:sp>
        <p:nvSpPr>
          <p:cNvPr id="22" name="Text Placeholder 3">
            <a:extLst>
              <a:ext uri="{FF2B5EF4-FFF2-40B4-BE49-F238E27FC236}">
                <a16:creationId xmlns:a16="http://schemas.microsoft.com/office/drawing/2014/main" id="{EE50320A-D017-45C6-9986-94BC43911E98}"/>
              </a:ext>
            </a:extLst>
          </p:cNvPr>
          <p:cNvSpPr>
            <a:spLocks noGrp="1"/>
          </p:cNvSpPr>
          <p:nvPr>
            <p:ph type="body" sz="quarter" idx="14"/>
          </p:nvPr>
        </p:nvSpPr>
        <p:spPr>
          <a:xfrm>
            <a:off x="953655" y="3470942"/>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3" name="Text Placeholder 2">
            <a:extLst>
              <a:ext uri="{FF2B5EF4-FFF2-40B4-BE49-F238E27FC236}">
                <a16:creationId xmlns:a16="http://schemas.microsoft.com/office/drawing/2014/main" id="{673EB498-F5D2-4E15-990A-2AFA4A377CBB}"/>
              </a:ext>
            </a:extLst>
          </p:cNvPr>
          <p:cNvSpPr>
            <a:spLocks noGrp="1"/>
          </p:cNvSpPr>
          <p:nvPr>
            <p:ph type="body" sz="quarter" idx="15"/>
          </p:nvPr>
        </p:nvSpPr>
        <p:spPr>
          <a:xfrm>
            <a:off x="952500" y="5017901"/>
            <a:ext cx="4838700" cy="908340"/>
          </a:xfrm>
        </p:spPr>
        <p:txBody>
          <a:bodyPr>
            <a:noAutofit/>
          </a:bodyPr>
          <a:lstStyle>
            <a:lvl1pPr marL="0" indent="0">
              <a:buNone/>
              <a:defRPr sz="1600">
                <a:latin typeface="+mn-lt"/>
              </a:defRPr>
            </a:lvl1pPr>
          </a:lstStyle>
          <a:p>
            <a:pPr lvl="0"/>
            <a:r>
              <a:rPr lang="en-US"/>
              <a:t>Click to edit Master text styles</a:t>
            </a:r>
          </a:p>
        </p:txBody>
      </p:sp>
      <p:sp>
        <p:nvSpPr>
          <p:cNvPr id="24" name="Text Placeholder 3">
            <a:extLst>
              <a:ext uri="{FF2B5EF4-FFF2-40B4-BE49-F238E27FC236}">
                <a16:creationId xmlns:a16="http://schemas.microsoft.com/office/drawing/2014/main" id="{1F528150-326B-4BB3-AC38-7FC805DB6BA7}"/>
              </a:ext>
            </a:extLst>
          </p:cNvPr>
          <p:cNvSpPr>
            <a:spLocks noGrp="1"/>
          </p:cNvSpPr>
          <p:nvPr>
            <p:ph type="body" sz="quarter" idx="16"/>
          </p:nvPr>
        </p:nvSpPr>
        <p:spPr>
          <a:xfrm>
            <a:off x="952500" y="4646997"/>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5" name="Text Placeholder 2">
            <a:extLst>
              <a:ext uri="{FF2B5EF4-FFF2-40B4-BE49-F238E27FC236}">
                <a16:creationId xmlns:a16="http://schemas.microsoft.com/office/drawing/2014/main" id="{20EBEFF7-AECA-409B-9ACC-A63A168283BE}"/>
              </a:ext>
            </a:extLst>
          </p:cNvPr>
          <p:cNvSpPr>
            <a:spLocks noGrp="1"/>
          </p:cNvSpPr>
          <p:nvPr>
            <p:ph type="body" sz="quarter" idx="17"/>
          </p:nvPr>
        </p:nvSpPr>
        <p:spPr>
          <a:xfrm>
            <a:off x="6399647" y="2656904"/>
            <a:ext cx="4838700" cy="574318"/>
          </a:xfrm>
        </p:spPr>
        <p:txBody>
          <a:bodyPr>
            <a:noAutofit/>
          </a:bodyPr>
          <a:lstStyle>
            <a:lvl1pPr marL="0" indent="0">
              <a:buNone/>
              <a:defRPr sz="1600">
                <a:latin typeface="+mn-lt"/>
              </a:defRPr>
            </a:lvl1pPr>
          </a:lstStyle>
          <a:p>
            <a:pPr lvl="0"/>
            <a:r>
              <a:rPr lang="en-US"/>
              <a:t>Click to edit Master text styles</a:t>
            </a:r>
          </a:p>
        </p:txBody>
      </p:sp>
      <p:sp>
        <p:nvSpPr>
          <p:cNvPr id="26" name="Text Placeholder 3">
            <a:extLst>
              <a:ext uri="{FF2B5EF4-FFF2-40B4-BE49-F238E27FC236}">
                <a16:creationId xmlns:a16="http://schemas.microsoft.com/office/drawing/2014/main" id="{29E4D063-8666-4D7A-B8C8-2B9383F798E0}"/>
              </a:ext>
            </a:extLst>
          </p:cNvPr>
          <p:cNvSpPr>
            <a:spLocks noGrp="1"/>
          </p:cNvSpPr>
          <p:nvPr>
            <p:ph type="body" sz="quarter" idx="18"/>
          </p:nvPr>
        </p:nvSpPr>
        <p:spPr>
          <a:xfrm>
            <a:off x="6399647" y="2286000"/>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7" name="Text Placeholder 2">
            <a:extLst>
              <a:ext uri="{FF2B5EF4-FFF2-40B4-BE49-F238E27FC236}">
                <a16:creationId xmlns:a16="http://schemas.microsoft.com/office/drawing/2014/main" id="{4717B7CD-A4F9-444E-82B9-8914CB574887}"/>
              </a:ext>
            </a:extLst>
          </p:cNvPr>
          <p:cNvSpPr>
            <a:spLocks noGrp="1"/>
          </p:cNvSpPr>
          <p:nvPr>
            <p:ph type="body" sz="quarter" idx="19"/>
          </p:nvPr>
        </p:nvSpPr>
        <p:spPr>
          <a:xfrm>
            <a:off x="6399647" y="3841846"/>
            <a:ext cx="4838700" cy="908340"/>
          </a:xfrm>
        </p:spPr>
        <p:txBody>
          <a:bodyPr>
            <a:noAutofit/>
          </a:bodyPr>
          <a:lstStyle>
            <a:lvl1pPr marL="0" indent="0">
              <a:buNone/>
              <a:defRPr sz="1600">
                <a:latin typeface="+mn-lt"/>
              </a:defRPr>
            </a:lvl1pPr>
          </a:lstStyle>
          <a:p>
            <a:pPr lvl="0"/>
            <a:r>
              <a:rPr lang="en-US"/>
              <a:t>Click to edit Master text styles</a:t>
            </a:r>
          </a:p>
        </p:txBody>
      </p:sp>
      <p:sp>
        <p:nvSpPr>
          <p:cNvPr id="28" name="Text Placeholder 3">
            <a:extLst>
              <a:ext uri="{FF2B5EF4-FFF2-40B4-BE49-F238E27FC236}">
                <a16:creationId xmlns:a16="http://schemas.microsoft.com/office/drawing/2014/main" id="{2CF285B7-A950-4326-A4D5-F5D542D2D65B}"/>
              </a:ext>
            </a:extLst>
          </p:cNvPr>
          <p:cNvSpPr>
            <a:spLocks noGrp="1"/>
          </p:cNvSpPr>
          <p:nvPr>
            <p:ph type="body" sz="quarter" idx="20"/>
          </p:nvPr>
        </p:nvSpPr>
        <p:spPr>
          <a:xfrm>
            <a:off x="6399647" y="3470942"/>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6" name="Footer Placeholder 5">
            <a:extLst>
              <a:ext uri="{FF2B5EF4-FFF2-40B4-BE49-F238E27FC236}">
                <a16:creationId xmlns:a16="http://schemas.microsoft.com/office/drawing/2014/main" id="{2DBF2453-9E16-47FE-A8ED-4661246DE597}"/>
              </a:ext>
            </a:extLst>
          </p:cNvPr>
          <p:cNvSpPr>
            <a:spLocks noGrp="1"/>
          </p:cNvSpPr>
          <p:nvPr>
            <p:ph type="ftr" sz="quarter" idx="22"/>
          </p:nvPr>
        </p:nvSpPr>
        <p:spPr/>
        <p:txBody>
          <a:bodyPr/>
          <a:lstStyle/>
          <a:p>
            <a:r>
              <a:rPr lang="en-US"/>
              <a:t>Housing Update</a:t>
            </a:r>
            <a:endParaRPr lang="en-US" b="0" dirty="0"/>
          </a:p>
        </p:txBody>
      </p:sp>
      <p:sp>
        <p:nvSpPr>
          <p:cNvPr id="7" name="Slide Number Placeholder 6">
            <a:extLst>
              <a:ext uri="{FF2B5EF4-FFF2-40B4-BE49-F238E27FC236}">
                <a16:creationId xmlns:a16="http://schemas.microsoft.com/office/drawing/2014/main" id="{F636E9EA-D950-424A-BC92-F6794D6E5D67}"/>
              </a:ext>
            </a:extLst>
          </p:cNvPr>
          <p:cNvSpPr>
            <a:spLocks noGrp="1"/>
          </p:cNvSpPr>
          <p:nvPr>
            <p:ph type="sldNum" sz="quarter" idx="23"/>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0601358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tx1"/>
        </a:solidFill>
        <a:effectLst/>
      </p:bgPr>
    </p:bg>
    <p:spTree>
      <p:nvGrpSpPr>
        <p:cNvPr id="1" name=""/>
        <p:cNvGrpSpPr/>
        <p:nvPr/>
      </p:nvGrpSpPr>
      <p:grpSpPr>
        <a:xfrm>
          <a:off x="0" y="0"/>
          <a:ext cx="0" cy="0"/>
          <a:chOff x="0" y="0"/>
          <a:chExt cx="0" cy="0"/>
        </a:xfrm>
      </p:grpSpPr>
      <p:sp>
        <p:nvSpPr>
          <p:cNvPr id="16" name="Text Placeholder 29">
            <a:extLst>
              <a:ext uri="{FF2B5EF4-FFF2-40B4-BE49-F238E27FC236}">
                <a16:creationId xmlns:a16="http://schemas.microsoft.com/office/drawing/2014/main" id="{BB778BC5-5409-574B-96E2-B45CDD940DF4}"/>
              </a:ext>
            </a:extLst>
          </p:cNvPr>
          <p:cNvSpPr>
            <a:spLocks noGrp="1"/>
          </p:cNvSpPr>
          <p:nvPr>
            <p:ph type="body" sz="quarter" idx="11"/>
          </p:nvPr>
        </p:nvSpPr>
        <p:spPr>
          <a:xfrm>
            <a:off x="6896100" y="5102063"/>
            <a:ext cx="4914900" cy="588795"/>
          </a:xfrm>
        </p:spPr>
        <p:txBody>
          <a:bodyPr lIns="0" tIns="0" rIns="0" bIns="0" anchor="b">
            <a:noAutofit/>
          </a:bodyPr>
          <a:lstStyle>
            <a:lvl1pPr marL="0" indent="0">
              <a:buNone/>
              <a:defRPr sz="1600" b="0" i="0">
                <a:solidFill>
                  <a:schemeClr val="tx2"/>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7" name="Subtitle 2">
            <a:extLst>
              <a:ext uri="{FF2B5EF4-FFF2-40B4-BE49-F238E27FC236}">
                <a16:creationId xmlns:a16="http://schemas.microsoft.com/office/drawing/2014/main" id="{32916F3A-28FA-9A4B-A780-0D687D932893}"/>
              </a:ext>
            </a:extLst>
          </p:cNvPr>
          <p:cNvSpPr>
            <a:spLocks noGrp="1"/>
          </p:cNvSpPr>
          <p:nvPr>
            <p:ph type="subTitle" idx="1"/>
          </p:nvPr>
        </p:nvSpPr>
        <p:spPr>
          <a:xfrm>
            <a:off x="6907623" y="3591098"/>
            <a:ext cx="4903377" cy="1057791"/>
          </a:xfrm>
        </p:spPr>
        <p:txBody>
          <a:bodyPr lIns="0" tIns="0" rIns="0" bIns="0">
            <a:normAutofit/>
          </a:bodyPr>
          <a:lstStyle>
            <a:lvl1pPr marL="0" indent="0" algn="l">
              <a:buNone/>
              <a:defRPr sz="1600" b="0" i="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6" name="Title 1">
            <a:extLst>
              <a:ext uri="{FF2B5EF4-FFF2-40B4-BE49-F238E27FC236}">
                <a16:creationId xmlns:a16="http://schemas.microsoft.com/office/drawing/2014/main" id="{E29321F6-59C5-6E4C-A846-6AD00848A444}"/>
              </a:ext>
            </a:extLst>
          </p:cNvPr>
          <p:cNvSpPr>
            <a:spLocks noGrp="1"/>
          </p:cNvSpPr>
          <p:nvPr>
            <p:ph type="title"/>
          </p:nvPr>
        </p:nvSpPr>
        <p:spPr>
          <a:xfrm>
            <a:off x="6907623" y="2173658"/>
            <a:ext cx="49033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27" name="Straight Connector 26">
            <a:extLst>
              <a:ext uri="{FF2B5EF4-FFF2-40B4-BE49-F238E27FC236}">
                <a16:creationId xmlns:a16="http://schemas.microsoft.com/office/drawing/2014/main" id="{AB5C3BF3-A164-DD48-BD02-4587489DA105}"/>
              </a:ext>
            </a:extLst>
          </p:cNvPr>
          <p:cNvCxnSpPr>
            <a:cxnSpLocks/>
          </p:cNvCxnSpPr>
          <p:nvPr userDrawn="1"/>
        </p:nvCxnSpPr>
        <p:spPr>
          <a:xfrm>
            <a:off x="6896100" y="3233703"/>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1" name="Picture Placeholder 2">
            <a:extLst>
              <a:ext uri="{FF2B5EF4-FFF2-40B4-BE49-F238E27FC236}">
                <a16:creationId xmlns:a16="http://schemas.microsoft.com/office/drawing/2014/main" id="{F8C225AD-C009-894E-8AFA-C94EAA06509C}"/>
              </a:ext>
            </a:extLst>
          </p:cNvPr>
          <p:cNvSpPr>
            <a:spLocks noGrp="1"/>
          </p:cNvSpPr>
          <p:nvPr>
            <p:ph type="pic" sz="quarter" idx="13"/>
          </p:nvPr>
        </p:nvSpPr>
        <p:spPr>
          <a:xfrm>
            <a:off x="0" y="0"/>
            <a:ext cx="6096000" cy="6858000"/>
          </a:xfrm>
        </p:spPr>
        <p:txBody>
          <a:bodyPr/>
          <a:lstStyle/>
          <a:p>
            <a:r>
              <a:rPr lang="en-US"/>
              <a:t>Click icon to add picture</a:t>
            </a:r>
            <a:endParaRPr lang="en-US" dirty="0"/>
          </a:p>
        </p:txBody>
      </p:sp>
      <p:grpSp>
        <p:nvGrpSpPr>
          <p:cNvPr id="30" name="Group 29">
            <a:extLst>
              <a:ext uri="{FF2B5EF4-FFF2-40B4-BE49-F238E27FC236}">
                <a16:creationId xmlns:a16="http://schemas.microsoft.com/office/drawing/2014/main" id="{FFEF81ED-50DF-3946-87D9-407C13C3CE9F}"/>
              </a:ext>
            </a:extLst>
          </p:cNvPr>
          <p:cNvGrpSpPr>
            <a:grpSpLocks/>
          </p:cNvGrpSpPr>
          <p:nvPr userDrawn="1"/>
        </p:nvGrpSpPr>
        <p:grpSpPr bwMode="auto">
          <a:xfrm rot="10800000">
            <a:off x="8870040" y="0"/>
            <a:ext cx="3325208" cy="3325208"/>
            <a:chOff x="0" y="12289"/>
            <a:chExt cx="3550" cy="3551"/>
          </a:xfrm>
        </p:grpSpPr>
        <p:sp>
          <p:nvSpPr>
            <p:cNvPr id="31" name="Freeform 30">
              <a:extLst>
                <a:ext uri="{FF2B5EF4-FFF2-40B4-BE49-F238E27FC236}">
                  <a16:creationId xmlns:a16="http://schemas.microsoft.com/office/drawing/2014/main" id="{4B6857A0-601C-9C40-ADB4-7927C7A4ECA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2" name="Freeform 31">
              <a:extLst>
                <a:ext uri="{FF2B5EF4-FFF2-40B4-BE49-F238E27FC236}">
                  <a16:creationId xmlns:a16="http://schemas.microsoft.com/office/drawing/2014/main" id="{31562ACC-ECB3-4841-A52C-00DAFF438EBF}"/>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3" name="Freeform 32">
              <a:extLst>
                <a:ext uri="{FF2B5EF4-FFF2-40B4-BE49-F238E27FC236}">
                  <a16:creationId xmlns:a16="http://schemas.microsoft.com/office/drawing/2014/main" id="{77C317B8-91B4-7040-AB8C-CE822CA28AA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999130720"/>
      </p:ext>
    </p:extLst>
  </p:cSld>
  <p:clrMapOvr>
    <a:masterClrMapping/>
  </p:clrMapOvr>
  <p:extLst>
    <p:ext uri="{DCECCB84-F9BA-43D5-87BE-67443E8EF086}">
      <p15:sldGuideLst xmlns:p15="http://schemas.microsoft.com/office/powerpoint/2012/main">
        <p15:guide id="1" pos="60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spc="50" baseline="0">
                <a:latin typeface="+mj-lt"/>
              </a:defRPr>
            </a:lvl1pPr>
          </a:lstStyle>
          <a:p>
            <a:r>
              <a:rPr lang="en-US"/>
              <a:t>Click to edit Master title style</a:t>
            </a:r>
            <a:endParaRPr lang="en-US" dirty="0"/>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userDrawn="1"/>
        </p:nvCxnSpPr>
        <p:spPr>
          <a:xfrm>
            <a:off x="952500" y="1934655"/>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userDrawn="1"/>
        </p:nvCxnSpPr>
        <p:spPr>
          <a:xfrm>
            <a:off x="3663043"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userDrawn="1"/>
        </p:nvCxnSpPr>
        <p:spPr>
          <a:xfrm>
            <a:off x="952500" y="4248119"/>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userDrawn="1"/>
        </p:nvCxnSpPr>
        <p:spPr>
          <a:xfrm>
            <a:off x="3663043"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6" name="Straight Connector 25">
            <a:extLst>
              <a:ext uri="{FF2B5EF4-FFF2-40B4-BE49-F238E27FC236}">
                <a16:creationId xmlns:a16="http://schemas.microsoft.com/office/drawing/2014/main" id="{C402C0D4-D9C4-F547-B996-38177302A3DC}"/>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7" name="Text Placeholder 29">
            <a:extLst>
              <a:ext uri="{FF2B5EF4-FFF2-40B4-BE49-F238E27FC236}">
                <a16:creationId xmlns:a16="http://schemas.microsoft.com/office/drawing/2014/main" id="{9B18A1DC-4A61-514B-9F70-1DCC893EBB17}"/>
              </a:ext>
            </a:extLst>
          </p:cNvPr>
          <p:cNvSpPr>
            <a:spLocks noGrp="1"/>
          </p:cNvSpPr>
          <p:nvPr>
            <p:ph type="body" sz="quarter" idx="23"/>
          </p:nvPr>
        </p:nvSpPr>
        <p:spPr>
          <a:xfrm>
            <a:off x="6367054" y="5131299"/>
            <a:ext cx="2129245"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8" name="Text Placeholder 29">
            <a:extLst>
              <a:ext uri="{FF2B5EF4-FFF2-40B4-BE49-F238E27FC236}">
                <a16:creationId xmlns:a16="http://schemas.microsoft.com/office/drawing/2014/main" id="{DD138509-2AA1-D540-90D6-288474956619}"/>
              </a:ext>
            </a:extLst>
          </p:cNvPr>
          <p:cNvSpPr>
            <a:spLocks noGrp="1"/>
          </p:cNvSpPr>
          <p:nvPr>
            <p:ph type="body" sz="quarter" idx="24"/>
          </p:nvPr>
        </p:nvSpPr>
        <p:spPr>
          <a:xfrm>
            <a:off x="6367054" y="4522803"/>
            <a:ext cx="2129245"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5" name="Footer Placeholder 4">
            <a:extLst>
              <a:ext uri="{FF2B5EF4-FFF2-40B4-BE49-F238E27FC236}">
                <a16:creationId xmlns:a16="http://schemas.microsoft.com/office/drawing/2014/main" id="{FDE10C66-2FF2-41F8-98FA-BE4983369645}"/>
              </a:ext>
            </a:extLst>
          </p:cNvPr>
          <p:cNvSpPr>
            <a:spLocks noGrp="1"/>
          </p:cNvSpPr>
          <p:nvPr>
            <p:ph type="ftr" sz="quarter" idx="26"/>
          </p:nvPr>
        </p:nvSpPr>
        <p:spPr/>
        <p:txBody>
          <a:bodyPr/>
          <a:lstStyle/>
          <a:p>
            <a:r>
              <a:rPr lang="en-US"/>
              <a:t>Housing Update</a:t>
            </a:r>
            <a:endParaRPr lang="en-US" b="0" dirty="0"/>
          </a:p>
        </p:txBody>
      </p:sp>
      <p:sp>
        <p:nvSpPr>
          <p:cNvPr id="19" name="Slide Number Placeholder 18">
            <a:extLst>
              <a:ext uri="{FF2B5EF4-FFF2-40B4-BE49-F238E27FC236}">
                <a16:creationId xmlns:a16="http://schemas.microsoft.com/office/drawing/2014/main" id="{1851A3FD-B717-4588-9809-4FFAC5FF47A1}"/>
              </a:ext>
            </a:extLst>
          </p:cNvPr>
          <p:cNvSpPr>
            <a:spLocks noGrp="1"/>
          </p:cNvSpPr>
          <p:nvPr>
            <p:ph type="sldNum" sz="quarter" idx="27"/>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4093066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C82066DD-D313-D148-89C7-338EB873A730}"/>
              </a:ext>
            </a:extLst>
          </p:cNvPr>
          <p:cNvGrpSpPr>
            <a:grpSpLocks/>
          </p:cNvGrpSpPr>
          <p:nvPr userDrawn="1"/>
        </p:nvGrpSpPr>
        <p:grpSpPr bwMode="auto">
          <a:xfrm rot="16200000" flipV="1">
            <a:off x="0" y="3900132"/>
            <a:ext cx="2959226" cy="2959226"/>
            <a:chOff x="0" y="12289"/>
            <a:chExt cx="3550" cy="3551"/>
          </a:xfrm>
        </p:grpSpPr>
        <p:sp>
          <p:nvSpPr>
            <p:cNvPr id="15" name="Freeform 14">
              <a:extLst>
                <a:ext uri="{FF2B5EF4-FFF2-40B4-BE49-F238E27FC236}">
                  <a16:creationId xmlns:a16="http://schemas.microsoft.com/office/drawing/2014/main" id="{A5BBD7C7-99D1-E841-A081-6912D1F2B85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6" name="Freeform 15">
              <a:extLst>
                <a:ext uri="{FF2B5EF4-FFF2-40B4-BE49-F238E27FC236}">
                  <a16:creationId xmlns:a16="http://schemas.microsoft.com/office/drawing/2014/main" id="{227A14EE-CB79-754A-8B19-EB9874B3158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9" name="Freeform 18">
              <a:extLst>
                <a:ext uri="{FF2B5EF4-FFF2-40B4-BE49-F238E27FC236}">
                  <a16:creationId xmlns:a16="http://schemas.microsoft.com/office/drawing/2014/main" id="{35B38B80-C3D3-4C47-B468-C41A8FF36F2A}"/>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4" name="Picture Placeholder 2">
            <a:extLst>
              <a:ext uri="{FF2B5EF4-FFF2-40B4-BE49-F238E27FC236}">
                <a16:creationId xmlns:a16="http://schemas.microsoft.com/office/drawing/2014/main" id="{F0C4E8C2-3240-594A-9D5E-1BCD1AF44C5E}"/>
              </a:ext>
            </a:extLst>
          </p:cNvPr>
          <p:cNvSpPr>
            <a:spLocks noGrp="1"/>
          </p:cNvSpPr>
          <p:nvPr>
            <p:ph type="pic" sz="quarter" idx="13"/>
          </p:nvPr>
        </p:nvSpPr>
        <p:spPr>
          <a:xfrm>
            <a:off x="6096000" y="-22543"/>
            <a:ext cx="6096000" cy="6903086"/>
          </a:xfrm>
        </p:spPr>
        <p:txBody>
          <a:bodyPr/>
          <a:lstStyle/>
          <a:p>
            <a:r>
              <a:rPr lang="en-US"/>
              <a:t>Click icon to add picture</a:t>
            </a:r>
            <a:endParaRPr lang="en-US" dirty="0"/>
          </a:p>
        </p:txBody>
      </p:sp>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17" name="Straight Connector 16">
            <a:extLst>
              <a:ext uri="{FF2B5EF4-FFF2-40B4-BE49-F238E27FC236}">
                <a16:creationId xmlns:a16="http://schemas.microsoft.com/office/drawing/2014/main" id="{1D23F761-57FC-3649-AE84-0C3EF95EF561}"/>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E66F2BC9-2F8A-1543-9AFD-9BAB0E75B31C}"/>
              </a:ext>
            </a:extLst>
          </p:cNvPr>
          <p:cNvSpPr>
            <a:spLocks noGrp="1"/>
          </p:cNvSpPr>
          <p:nvPr>
            <p:ph type="body" sz="quarter" idx="11"/>
          </p:nvPr>
        </p:nvSpPr>
        <p:spPr>
          <a:xfrm>
            <a:off x="952499" y="2289363"/>
            <a:ext cx="4572001" cy="2795232"/>
          </a:xfrm>
        </p:spPr>
        <p:txBody>
          <a:bodyPr lIns="0" tIns="0" rIns="0" bIns="0">
            <a:noAutofit/>
          </a:bodyPr>
          <a:lstStyle>
            <a:lvl1pPr marL="0" indent="0">
              <a:lnSpc>
                <a:spcPct val="100000"/>
              </a:lnSpc>
              <a:buNone/>
              <a:defRPr sz="16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4" name="Footer Placeholder 3">
            <a:extLst>
              <a:ext uri="{FF2B5EF4-FFF2-40B4-BE49-F238E27FC236}">
                <a16:creationId xmlns:a16="http://schemas.microsoft.com/office/drawing/2014/main" id="{DB285929-1018-4370-A170-074C414B2281}"/>
              </a:ext>
            </a:extLst>
          </p:cNvPr>
          <p:cNvSpPr>
            <a:spLocks noGrp="1"/>
          </p:cNvSpPr>
          <p:nvPr>
            <p:ph type="ftr" sz="quarter" idx="15"/>
          </p:nvPr>
        </p:nvSpPr>
        <p:spPr/>
        <p:txBody>
          <a:bodyPr/>
          <a:lstStyle/>
          <a:p>
            <a:r>
              <a:rPr lang="en-US"/>
              <a:t>Housing Update</a:t>
            </a:r>
            <a:endParaRPr lang="en-US" b="0" dirty="0"/>
          </a:p>
        </p:txBody>
      </p:sp>
      <p:sp>
        <p:nvSpPr>
          <p:cNvPr id="5" name="Slide Number Placeholder 4">
            <a:extLst>
              <a:ext uri="{FF2B5EF4-FFF2-40B4-BE49-F238E27FC236}">
                <a16:creationId xmlns:a16="http://schemas.microsoft.com/office/drawing/2014/main" id="{6184536E-AD08-4371-85E9-A816C30B6AE7}"/>
              </a:ext>
            </a:extLst>
          </p:cNvPr>
          <p:cNvSpPr>
            <a:spLocks noGrp="1"/>
          </p:cNvSpPr>
          <p:nvPr>
            <p:ph type="sldNum" sz="quarter" idx="16"/>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073769527"/>
      </p:ext>
    </p:extLst>
  </p:cSld>
  <p:clrMapOvr>
    <a:masterClrMapping/>
  </p:clrMapOvr>
  <p:extLst>
    <p:ext uri="{DCECCB84-F9BA-43D5-87BE-67443E8EF086}">
      <p15:sldGuideLst xmlns:p15="http://schemas.microsoft.com/office/powerpoint/2012/main">
        <p15:guide id="1" pos="600">
          <p15:clr>
            <a:srgbClr val="FBAE40"/>
          </p15:clr>
        </p15:guide>
        <p15:guide id="6" pos="3480" userDrawn="1">
          <p15:clr>
            <a:srgbClr val="FBAE40"/>
          </p15:clr>
        </p15:guide>
        <p15:guide id="7" orient="horz" pos="1440" userDrawn="1">
          <p15:clr>
            <a:srgbClr val="FBAE40"/>
          </p15:clr>
        </p15:guide>
        <p15:guide id="9" orient="horz" pos="1224" userDrawn="1">
          <p15:clr>
            <a:srgbClr val="FBAE40"/>
          </p15:clr>
        </p15:guide>
        <p15:guide id="10" orient="horz" pos="55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reak">
    <p:bg>
      <p:bgPr>
        <a:solidFill>
          <a:schemeClr val="tx1"/>
        </a:solidFill>
        <a:effectLst/>
      </p:bgPr>
    </p:bg>
    <p:spTree>
      <p:nvGrpSpPr>
        <p:cNvPr id="1" name=""/>
        <p:cNvGrpSpPr/>
        <p:nvPr/>
      </p:nvGrpSpPr>
      <p:grpSpPr>
        <a:xfrm>
          <a:off x="0" y="0"/>
          <a:ext cx="0" cy="0"/>
          <a:chOff x="0" y="0"/>
          <a:chExt cx="0" cy="0"/>
        </a:xfrm>
      </p:grpSpPr>
      <p:sp>
        <p:nvSpPr>
          <p:cNvPr id="21" name="Picture Placeholder 2">
            <a:extLst>
              <a:ext uri="{FF2B5EF4-FFF2-40B4-BE49-F238E27FC236}">
                <a16:creationId xmlns:a16="http://schemas.microsoft.com/office/drawing/2014/main" id="{50E2385F-F6FA-D345-AF77-A9EE8E49310D}"/>
              </a:ext>
            </a:extLst>
          </p:cNvPr>
          <p:cNvSpPr>
            <a:spLocks noGrp="1"/>
          </p:cNvSpPr>
          <p:nvPr>
            <p:ph type="pic" sz="quarter" idx="13"/>
          </p:nvPr>
        </p:nvSpPr>
        <p:spPr>
          <a:xfrm>
            <a:off x="0" y="0"/>
            <a:ext cx="12191998" cy="6858000"/>
          </a:xfrm>
          <a:solidFill>
            <a:schemeClr val="accent2"/>
          </a:solidFill>
        </p:spPr>
        <p:txBody>
          <a:bodyPr/>
          <a:lstStyle/>
          <a:p>
            <a:r>
              <a:rPr lang="en-US"/>
              <a:t>Click icon to add picture</a:t>
            </a:r>
            <a:endParaRPr lang="en-US"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p:nvPr>
        </p:nvSpPr>
        <p:spPr>
          <a:xfrm>
            <a:off x="7193943" y="3045437"/>
            <a:ext cx="4941477" cy="610863"/>
          </a:xfrm>
          <a:prstGeom prst="rect">
            <a:avLst/>
          </a:prstGeom>
        </p:spPr>
        <p:txBody>
          <a:bodyPr lIns="0" tIns="0" rIns="0" bIns="0" anchor="b" anchorCtr="0">
            <a:normAutofit/>
          </a:bodyPr>
          <a:lstStyle>
            <a:lvl1pPr>
              <a:defRPr sz="4100" b="1" i="0" baseline="0">
                <a:solidFill>
                  <a:schemeClr val="tx1"/>
                </a:solidFill>
                <a:latin typeface="+mj-lt"/>
              </a:defRPr>
            </a:lvl1pPr>
          </a:lstStyle>
          <a:p>
            <a:r>
              <a:rPr lang="en-US"/>
              <a:t>Click to edit Master title style</a:t>
            </a:r>
            <a:endParaRPr lang="en-US" dirty="0"/>
          </a:p>
        </p:txBody>
      </p:sp>
      <p:cxnSp>
        <p:nvCxnSpPr>
          <p:cNvPr id="20" name="Straight Connector 19">
            <a:extLst>
              <a:ext uri="{FF2B5EF4-FFF2-40B4-BE49-F238E27FC236}">
                <a16:creationId xmlns:a16="http://schemas.microsoft.com/office/drawing/2014/main" id="{4BE3A3D6-A0AD-C84D-8B2A-743F5F95432E}"/>
              </a:ext>
            </a:extLst>
          </p:cNvPr>
          <p:cNvCxnSpPr>
            <a:cxnSpLocks/>
          </p:cNvCxnSpPr>
          <p:nvPr userDrawn="1"/>
        </p:nvCxnSpPr>
        <p:spPr>
          <a:xfrm>
            <a:off x="7154721" y="4003877"/>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grpSp>
        <p:nvGrpSpPr>
          <p:cNvPr id="22" name="Group 21">
            <a:extLst>
              <a:ext uri="{FF2B5EF4-FFF2-40B4-BE49-F238E27FC236}">
                <a16:creationId xmlns:a16="http://schemas.microsoft.com/office/drawing/2014/main" id="{F4CB38BE-0FF2-694C-AA3C-D73DBF7C332C}"/>
              </a:ext>
            </a:extLst>
          </p:cNvPr>
          <p:cNvGrpSpPr>
            <a:grpSpLocks/>
          </p:cNvGrpSpPr>
          <p:nvPr userDrawn="1"/>
        </p:nvGrpSpPr>
        <p:grpSpPr bwMode="auto">
          <a:xfrm rot="10800000">
            <a:off x="9509760" y="-3"/>
            <a:ext cx="2682238" cy="2682238"/>
            <a:chOff x="0" y="12289"/>
            <a:chExt cx="3550" cy="3551"/>
          </a:xfrm>
          <a:solidFill>
            <a:schemeClr val="tx1"/>
          </a:solidFill>
        </p:grpSpPr>
        <p:sp>
          <p:nvSpPr>
            <p:cNvPr id="23" name="Freeform 22">
              <a:extLst>
                <a:ext uri="{FF2B5EF4-FFF2-40B4-BE49-F238E27FC236}">
                  <a16:creationId xmlns:a16="http://schemas.microsoft.com/office/drawing/2014/main" id="{F0257420-2EA0-6348-8B9E-1414F529726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4" name="Freeform 23">
              <a:extLst>
                <a:ext uri="{FF2B5EF4-FFF2-40B4-BE49-F238E27FC236}">
                  <a16:creationId xmlns:a16="http://schemas.microsoft.com/office/drawing/2014/main" id="{7FE65C23-C0EF-BB41-884A-01C2A7356159}"/>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5" name="Freeform 24">
              <a:extLst>
                <a:ext uri="{FF2B5EF4-FFF2-40B4-BE49-F238E27FC236}">
                  <a16:creationId xmlns:a16="http://schemas.microsoft.com/office/drawing/2014/main" id="{F73F5EB6-53C7-D44C-9003-FB5A81F9890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2357889184"/>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p:bg>
      <p:bgPr>
        <a:solidFill>
          <a:schemeClr val="tx1"/>
        </a:solidFill>
        <a:effectLst/>
      </p:bgPr>
    </p:bg>
    <p:spTree>
      <p:nvGrpSpPr>
        <p:cNvPr id="1" name=""/>
        <p:cNvGrpSpPr/>
        <p:nvPr/>
      </p:nvGrpSpPr>
      <p:grpSpPr>
        <a:xfrm>
          <a:off x="0" y="0"/>
          <a:ext cx="0" cy="0"/>
          <a:chOff x="0" y="0"/>
          <a:chExt cx="0" cy="0"/>
        </a:xfrm>
      </p:grpSpPr>
      <p:sp>
        <p:nvSpPr>
          <p:cNvPr id="6" name="Chart Placeholder 5">
            <a:extLst>
              <a:ext uri="{FF2B5EF4-FFF2-40B4-BE49-F238E27FC236}">
                <a16:creationId xmlns:a16="http://schemas.microsoft.com/office/drawing/2014/main" id="{75992517-0394-6B43-B15D-2A86A34512F3}"/>
              </a:ext>
            </a:extLst>
          </p:cNvPr>
          <p:cNvSpPr>
            <a:spLocks noGrp="1"/>
          </p:cNvSpPr>
          <p:nvPr>
            <p:ph type="chart" sz="quarter" idx="10"/>
          </p:nvPr>
        </p:nvSpPr>
        <p:spPr>
          <a:xfrm>
            <a:off x="952500" y="1939108"/>
            <a:ext cx="10352810" cy="4110702"/>
          </a:xfrm>
        </p:spPr>
        <p:txBody>
          <a:bodyPr/>
          <a:lstStyle>
            <a:lvl1pPr>
              <a:defRPr>
                <a:solidFill>
                  <a:schemeClr val="tx1"/>
                </a:solidFill>
              </a:defRPr>
            </a:lvl1pPr>
          </a:lstStyle>
          <a:p>
            <a:r>
              <a:rPr lang="en-US"/>
              <a:t>Click icon to add chart</a:t>
            </a:r>
            <a:endParaRPr lang="en-US" dirty="0"/>
          </a:p>
        </p:txBody>
      </p:sp>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endParaRPr lang="en-US" dirty="0"/>
          </a:p>
        </p:txBody>
      </p:sp>
      <p:sp>
        <p:nvSpPr>
          <p:cNvPr id="4" name="Footer Placeholder 3">
            <a:extLst>
              <a:ext uri="{FF2B5EF4-FFF2-40B4-BE49-F238E27FC236}">
                <a16:creationId xmlns:a16="http://schemas.microsoft.com/office/drawing/2014/main" id="{D1578EA5-216B-41F7-80D1-9ED07FFDB66F}"/>
              </a:ext>
            </a:extLst>
          </p:cNvPr>
          <p:cNvSpPr>
            <a:spLocks noGrp="1"/>
          </p:cNvSpPr>
          <p:nvPr>
            <p:ph type="ftr" sz="quarter" idx="12"/>
          </p:nvPr>
        </p:nvSpPr>
        <p:spPr/>
        <p:txBody>
          <a:bodyPr/>
          <a:lstStyle/>
          <a:p>
            <a:r>
              <a:rPr lang="en-US"/>
              <a:t>Housing Update</a:t>
            </a:r>
            <a:endParaRPr lang="en-US" b="0" dirty="0"/>
          </a:p>
        </p:txBody>
      </p:sp>
      <p:sp>
        <p:nvSpPr>
          <p:cNvPr id="5" name="Slide Number Placeholder 4">
            <a:extLst>
              <a:ext uri="{FF2B5EF4-FFF2-40B4-BE49-F238E27FC236}">
                <a16:creationId xmlns:a16="http://schemas.microsoft.com/office/drawing/2014/main" id="{C772CC63-C628-4456-9B92-DA4E670BAC0D}"/>
              </a:ext>
            </a:extLst>
          </p:cNvPr>
          <p:cNvSpPr>
            <a:spLocks noGrp="1"/>
          </p:cNvSpPr>
          <p:nvPr>
            <p:ph type="sldNum" sz="quarter" idx="13"/>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2065862895"/>
      </p:ext>
    </p:extLst>
  </p:cSld>
  <p:clrMapOvr>
    <a:masterClrMapping/>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224" userDrawn="1">
          <p15:clr>
            <a:srgbClr val="FBAE40"/>
          </p15:clr>
        </p15:guide>
        <p15:guide id="8" orient="horz" pos="1392" userDrawn="1">
          <p15:clr>
            <a:srgbClr val="FBAE40"/>
          </p15:clr>
        </p15:guide>
        <p15:guide id="10" orient="horz" pos="55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endParaRPr lang="en-US" dirty="0"/>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952500" y="2209800"/>
            <a:ext cx="10287000" cy="2593109"/>
          </a:xfrm>
        </p:spPr>
        <p:txBody>
          <a:bodyPr/>
          <a:lstStyle/>
          <a:p>
            <a:r>
              <a:rPr lang="en-US"/>
              <a:t>Click icon to add table</a:t>
            </a:r>
            <a:endParaRPr lang="en-US" dirty="0"/>
          </a:p>
        </p:txBody>
      </p:sp>
      <p:sp>
        <p:nvSpPr>
          <p:cNvPr id="4" name="Footer Placeholder 3">
            <a:extLst>
              <a:ext uri="{FF2B5EF4-FFF2-40B4-BE49-F238E27FC236}">
                <a16:creationId xmlns:a16="http://schemas.microsoft.com/office/drawing/2014/main" id="{DB42D896-6ACC-40D7-8D8B-F9AF3E7DE1A1}"/>
              </a:ext>
            </a:extLst>
          </p:cNvPr>
          <p:cNvSpPr>
            <a:spLocks noGrp="1"/>
          </p:cNvSpPr>
          <p:nvPr>
            <p:ph type="ftr" sz="quarter" idx="12"/>
          </p:nvPr>
        </p:nvSpPr>
        <p:spPr/>
        <p:txBody>
          <a:bodyPr/>
          <a:lstStyle/>
          <a:p>
            <a:r>
              <a:rPr lang="en-US"/>
              <a:t>Housing Update</a:t>
            </a:r>
            <a:endParaRPr lang="en-US" b="0" dirty="0"/>
          </a:p>
        </p:txBody>
      </p:sp>
      <p:sp>
        <p:nvSpPr>
          <p:cNvPr id="5" name="Slide Number Placeholder 4">
            <a:extLst>
              <a:ext uri="{FF2B5EF4-FFF2-40B4-BE49-F238E27FC236}">
                <a16:creationId xmlns:a16="http://schemas.microsoft.com/office/drawing/2014/main" id="{E69F7A1E-B7E2-4E9C-A66C-BCE08900C5F1}"/>
              </a:ext>
            </a:extLst>
          </p:cNvPr>
          <p:cNvSpPr>
            <a:spLocks noGrp="1"/>
          </p:cNvSpPr>
          <p:nvPr>
            <p:ph type="sldNum" sz="quarter" idx="13"/>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40131073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tx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2" y="2476500"/>
            <a:ext cx="7132320" cy="3289971"/>
          </a:xfrm>
          <a:prstGeom prst="rect">
            <a:avLst/>
          </a:prstGeom>
          <a:ln>
            <a:noFill/>
          </a:ln>
        </p:spPr>
        <p:txBody>
          <a:bodyPr lIns="0" tIns="0" rIns="0" bIns="0" anchor="t" anchorCtr="0">
            <a:normAutofit/>
          </a:bodyPr>
          <a:lstStyle>
            <a:lvl1pPr>
              <a:lnSpc>
                <a:spcPct val="100000"/>
              </a:lnSpc>
              <a:defRPr sz="2800" b="0" i="0">
                <a:solidFill>
                  <a:schemeClr val="bg1"/>
                </a:solidFill>
                <a:latin typeface="+mn-lt"/>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E902327D-DBD4-7A4E-ABF2-A946A559A8AD}"/>
              </a:ext>
            </a:extLst>
          </p:cNvPr>
          <p:cNvSpPr txBox="1"/>
          <p:nvPr userDrawn="1"/>
        </p:nvSpPr>
        <p:spPr>
          <a:xfrm>
            <a:off x="699948" y="548291"/>
            <a:ext cx="1589372" cy="3170099"/>
          </a:xfrm>
          <a:prstGeom prst="rect">
            <a:avLst/>
          </a:prstGeom>
          <a:noFill/>
        </p:spPr>
        <p:txBody>
          <a:bodyPr wrap="square" rtlCol="0">
            <a:spAutoFit/>
          </a:bodyPr>
          <a:lstStyle/>
          <a:p>
            <a:r>
              <a:rPr lang="en-US" sz="20000" b="1" dirty="0">
                <a:solidFill>
                  <a:schemeClr val="bg1"/>
                </a:solidFill>
              </a:rPr>
              <a:t>“</a:t>
            </a:r>
          </a:p>
        </p:txBody>
      </p:sp>
      <p:grpSp>
        <p:nvGrpSpPr>
          <p:cNvPr id="18" name="Group 17">
            <a:extLst>
              <a:ext uri="{FF2B5EF4-FFF2-40B4-BE49-F238E27FC236}">
                <a16:creationId xmlns:a16="http://schemas.microsoft.com/office/drawing/2014/main" id="{6ACB4ADD-D9F4-984E-B29D-A2CF6D19E810}"/>
              </a:ext>
            </a:extLst>
          </p:cNvPr>
          <p:cNvGrpSpPr/>
          <p:nvPr userDrawn="1"/>
        </p:nvGrpSpPr>
        <p:grpSpPr>
          <a:xfrm>
            <a:off x="6362700" y="0"/>
            <a:ext cx="5829298" cy="3235602"/>
            <a:chOff x="5612972" y="1"/>
            <a:chExt cx="6615961" cy="3672246"/>
          </a:xfrm>
        </p:grpSpPr>
        <p:sp>
          <p:nvSpPr>
            <p:cNvPr id="19" name="AutoShape 24">
              <a:extLst>
                <a:ext uri="{FF2B5EF4-FFF2-40B4-BE49-F238E27FC236}">
                  <a16:creationId xmlns:a16="http://schemas.microsoft.com/office/drawing/2014/main" id="{5017C477-A988-7041-8A67-3D8294D6AD7C}"/>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0" name="Freeform 19">
              <a:extLst>
                <a:ext uri="{FF2B5EF4-FFF2-40B4-BE49-F238E27FC236}">
                  <a16:creationId xmlns:a16="http://schemas.microsoft.com/office/drawing/2014/main" id="{206D7F37-5DD1-A24E-9CCA-84B2A168554D}"/>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A6E321C8-096C-1B41-B14F-4CA7AE04BB1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32B3FDD4-EB13-F44F-99D0-BFAB06F00B3A}"/>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23" name="Freeform 22">
              <a:extLst>
                <a:ext uri="{FF2B5EF4-FFF2-40B4-BE49-F238E27FC236}">
                  <a16:creationId xmlns:a16="http://schemas.microsoft.com/office/drawing/2014/main" id="{A20BCBD2-A735-0C43-8C55-B384372AC62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grpSp>
        <p:nvGrpSpPr>
          <p:cNvPr id="24" name="Group 23">
            <a:extLst>
              <a:ext uri="{FF2B5EF4-FFF2-40B4-BE49-F238E27FC236}">
                <a16:creationId xmlns:a16="http://schemas.microsoft.com/office/drawing/2014/main" id="{669A90A7-BF26-684E-8C8B-638053DA1234}"/>
              </a:ext>
            </a:extLst>
          </p:cNvPr>
          <p:cNvGrpSpPr>
            <a:grpSpLocks/>
          </p:cNvGrpSpPr>
          <p:nvPr userDrawn="1"/>
        </p:nvGrpSpPr>
        <p:grpSpPr bwMode="auto">
          <a:xfrm rot="16200000" flipV="1">
            <a:off x="0" y="3900132"/>
            <a:ext cx="2959226" cy="2959226"/>
            <a:chOff x="0" y="12289"/>
            <a:chExt cx="3550" cy="3551"/>
          </a:xfrm>
        </p:grpSpPr>
        <p:sp>
          <p:nvSpPr>
            <p:cNvPr id="25" name="Freeform 24">
              <a:extLst>
                <a:ext uri="{FF2B5EF4-FFF2-40B4-BE49-F238E27FC236}">
                  <a16:creationId xmlns:a16="http://schemas.microsoft.com/office/drawing/2014/main" id="{861D8E86-886A-8744-BC4C-FE82B02438F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6" name="Freeform 25">
              <a:extLst>
                <a:ext uri="{FF2B5EF4-FFF2-40B4-BE49-F238E27FC236}">
                  <a16:creationId xmlns:a16="http://schemas.microsoft.com/office/drawing/2014/main" id="{2D967470-E96E-8843-AAD2-E0C8B807793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7" name="Freeform 26">
              <a:extLst>
                <a:ext uri="{FF2B5EF4-FFF2-40B4-BE49-F238E27FC236}">
                  <a16:creationId xmlns:a16="http://schemas.microsoft.com/office/drawing/2014/main" id="{C8A27D09-765D-3949-BCCA-238C3514D4CF}"/>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144782921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560">
          <p15:clr>
            <a:srgbClr val="FBAE40"/>
          </p15:clr>
        </p15:guide>
        <p15:guide id="8" orient="horz" pos="1752" userDrawn="1">
          <p15:clr>
            <a:srgbClr val="FBAE40"/>
          </p15:clr>
        </p15:guide>
        <p15:guide id="9" orient="horz" pos="124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bg>
      <p:bgPr>
        <a:solidFill>
          <a:schemeClr val="tx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A7D9F21A-75CF-6045-8FA1-C4F4E21B699C}"/>
              </a:ext>
            </a:extLst>
          </p:cNvPr>
          <p:cNvGrpSpPr>
            <a:grpSpLocks/>
          </p:cNvGrpSpPr>
          <p:nvPr userDrawn="1"/>
        </p:nvGrpSpPr>
        <p:grpSpPr bwMode="auto">
          <a:xfrm rot="16200000" flipV="1">
            <a:off x="0" y="3900132"/>
            <a:ext cx="2959226" cy="2959226"/>
            <a:chOff x="0" y="12289"/>
            <a:chExt cx="3550" cy="3551"/>
          </a:xfrm>
        </p:grpSpPr>
        <p:sp>
          <p:nvSpPr>
            <p:cNvPr id="26" name="Freeform 25">
              <a:extLst>
                <a:ext uri="{FF2B5EF4-FFF2-40B4-BE49-F238E27FC236}">
                  <a16:creationId xmlns:a16="http://schemas.microsoft.com/office/drawing/2014/main" id="{AEA7E377-BB07-FA43-B532-10A92EE030B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7" name="Freeform 26">
              <a:extLst>
                <a:ext uri="{FF2B5EF4-FFF2-40B4-BE49-F238E27FC236}">
                  <a16:creationId xmlns:a16="http://schemas.microsoft.com/office/drawing/2014/main" id="{F18DE645-B3D5-2F4E-AAD6-002FEF13A310}"/>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6" name="Freeform 35">
              <a:extLst>
                <a:ext uri="{FF2B5EF4-FFF2-40B4-BE49-F238E27FC236}">
                  <a16:creationId xmlns:a16="http://schemas.microsoft.com/office/drawing/2014/main" id="{B90F6499-BA50-2340-A026-32C79B6BFAF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8" name="Picture Placeholder 25">
            <a:extLst>
              <a:ext uri="{FF2B5EF4-FFF2-40B4-BE49-F238E27FC236}">
                <a16:creationId xmlns:a16="http://schemas.microsoft.com/office/drawing/2014/main" id="{2274C164-503B-E746-A155-849A9BC2406E}"/>
              </a:ext>
            </a:extLst>
          </p:cNvPr>
          <p:cNvSpPr>
            <a:spLocks noGrp="1"/>
          </p:cNvSpPr>
          <p:nvPr>
            <p:ph type="pic" sz="quarter" idx="18"/>
          </p:nvPr>
        </p:nvSpPr>
        <p:spPr>
          <a:xfrm>
            <a:off x="954268" y="2572883"/>
            <a:ext cx="2118245" cy="2037217"/>
          </a:xfrm>
          <a:prstGeom prst="rect">
            <a:avLst/>
          </a:prstGeom>
        </p:spPr>
        <p:txBody>
          <a:bodyPr/>
          <a:lstStyle/>
          <a:p>
            <a:r>
              <a:rPr lang="en-US"/>
              <a:t>Click icon to add picture</a:t>
            </a:r>
            <a:endParaRPr lang="en-US" dirty="0"/>
          </a:p>
        </p:txBody>
      </p:sp>
      <p:sp>
        <p:nvSpPr>
          <p:cNvPr id="61" name="Title 1">
            <a:extLst>
              <a:ext uri="{FF2B5EF4-FFF2-40B4-BE49-F238E27FC236}">
                <a16:creationId xmlns:a16="http://schemas.microsoft.com/office/drawing/2014/main" id="{E2F20AFE-B282-5146-B0D6-F2FC1B6D303E}"/>
              </a:ext>
            </a:extLst>
          </p:cNvPr>
          <p:cNvSpPr>
            <a:spLocks noGrp="1"/>
          </p:cNvSpPr>
          <p:nvPr>
            <p:ph type="title"/>
          </p:nvPr>
        </p:nvSpPr>
        <p:spPr>
          <a:xfrm>
            <a:off x="964022" y="879063"/>
            <a:ext cx="75322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endParaRPr lang="en-US" dirty="0"/>
          </a:p>
        </p:txBody>
      </p:sp>
      <p:cxnSp>
        <p:nvCxnSpPr>
          <p:cNvPr id="62" name="Straight Connector 61">
            <a:extLst>
              <a:ext uri="{FF2B5EF4-FFF2-40B4-BE49-F238E27FC236}">
                <a16:creationId xmlns:a16="http://schemas.microsoft.com/office/drawing/2014/main" id="{F777D2F0-DE3F-8343-B97A-E7FA440532FD}"/>
              </a:ext>
            </a:extLst>
          </p:cNvPr>
          <p:cNvCxnSpPr>
            <a:cxnSpLocks/>
          </p:cNvCxnSpPr>
          <p:nvPr userDrawn="1"/>
        </p:nvCxnSpPr>
        <p:spPr>
          <a:xfrm>
            <a:off x="952500" y="1939108"/>
            <a:ext cx="2133600" cy="0"/>
          </a:xfrm>
          <a:prstGeom prst="line">
            <a:avLst/>
          </a:prstGeom>
          <a:ln w="101600">
            <a:solidFill>
              <a:schemeClr val="tx1"/>
            </a:solidFill>
          </a:ln>
        </p:spPr>
        <p:style>
          <a:lnRef idx="1">
            <a:schemeClr val="dk1"/>
          </a:lnRef>
          <a:fillRef idx="0">
            <a:schemeClr val="dk1"/>
          </a:fillRef>
          <a:effectRef idx="0">
            <a:schemeClr val="dk1"/>
          </a:effectRef>
          <a:fontRef idx="minor">
            <a:schemeClr val="tx1"/>
          </a:fontRef>
        </p:style>
      </p:cxnSp>
      <p:sp>
        <p:nvSpPr>
          <p:cNvPr id="63" name="Picture Placeholder 25">
            <a:extLst>
              <a:ext uri="{FF2B5EF4-FFF2-40B4-BE49-F238E27FC236}">
                <a16:creationId xmlns:a16="http://schemas.microsoft.com/office/drawing/2014/main" id="{AF1B5ED8-33F6-FB44-AA92-F0D227BB310C}"/>
              </a:ext>
            </a:extLst>
          </p:cNvPr>
          <p:cNvSpPr>
            <a:spLocks noGrp="1"/>
          </p:cNvSpPr>
          <p:nvPr>
            <p:ph type="pic" sz="quarter" idx="24"/>
          </p:nvPr>
        </p:nvSpPr>
        <p:spPr>
          <a:xfrm>
            <a:off x="3658280" y="2572883"/>
            <a:ext cx="2118245" cy="2037217"/>
          </a:xfrm>
          <a:prstGeom prst="rect">
            <a:avLst/>
          </a:prstGeom>
        </p:spPr>
        <p:txBody>
          <a:bodyPr/>
          <a:lstStyle/>
          <a:p>
            <a:r>
              <a:rPr lang="en-US"/>
              <a:t>Click icon to add picture</a:t>
            </a:r>
            <a:endParaRPr lang="en-US" dirty="0"/>
          </a:p>
        </p:txBody>
      </p:sp>
      <p:sp>
        <p:nvSpPr>
          <p:cNvPr id="72" name="Text Placeholder 29">
            <a:extLst>
              <a:ext uri="{FF2B5EF4-FFF2-40B4-BE49-F238E27FC236}">
                <a16:creationId xmlns:a16="http://schemas.microsoft.com/office/drawing/2014/main" id="{0D824BDD-2D23-C943-8FE9-60B7B23B5ECD}"/>
              </a:ext>
            </a:extLst>
          </p:cNvPr>
          <p:cNvSpPr>
            <a:spLocks noGrp="1"/>
          </p:cNvSpPr>
          <p:nvPr>
            <p:ph type="body" sz="quarter" idx="12"/>
          </p:nvPr>
        </p:nvSpPr>
        <p:spPr>
          <a:xfrm>
            <a:off x="952500" y="5393169"/>
            <a:ext cx="2133600"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3" name="Text Placeholder 29">
            <a:extLst>
              <a:ext uri="{FF2B5EF4-FFF2-40B4-BE49-F238E27FC236}">
                <a16:creationId xmlns:a16="http://schemas.microsoft.com/office/drawing/2014/main" id="{2F3D441E-DFB1-084B-8192-C6CBECCA40B9}"/>
              </a:ext>
            </a:extLst>
          </p:cNvPr>
          <p:cNvSpPr>
            <a:spLocks noGrp="1"/>
          </p:cNvSpPr>
          <p:nvPr>
            <p:ph type="body" sz="quarter" idx="11"/>
          </p:nvPr>
        </p:nvSpPr>
        <p:spPr>
          <a:xfrm>
            <a:off x="952500" y="4986745"/>
            <a:ext cx="2133600"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4" name="Text Placeholder 29">
            <a:extLst>
              <a:ext uri="{FF2B5EF4-FFF2-40B4-BE49-F238E27FC236}">
                <a16:creationId xmlns:a16="http://schemas.microsoft.com/office/drawing/2014/main" id="{25797825-E7AE-2C41-A965-E6F0D70D9747}"/>
              </a:ext>
            </a:extLst>
          </p:cNvPr>
          <p:cNvSpPr>
            <a:spLocks noGrp="1"/>
          </p:cNvSpPr>
          <p:nvPr>
            <p:ph type="body" sz="quarter" idx="13"/>
          </p:nvPr>
        </p:nvSpPr>
        <p:spPr>
          <a:xfrm>
            <a:off x="3663042" y="5393169"/>
            <a:ext cx="2128157"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5" name="Text Placeholder 29">
            <a:extLst>
              <a:ext uri="{FF2B5EF4-FFF2-40B4-BE49-F238E27FC236}">
                <a16:creationId xmlns:a16="http://schemas.microsoft.com/office/drawing/2014/main" id="{63C1927C-E23B-204E-9F3A-2A67D2BF702C}"/>
              </a:ext>
            </a:extLst>
          </p:cNvPr>
          <p:cNvSpPr>
            <a:spLocks noGrp="1"/>
          </p:cNvSpPr>
          <p:nvPr>
            <p:ph type="body" sz="quarter" idx="15"/>
          </p:nvPr>
        </p:nvSpPr>
        <p:spPr>
          <a:xfrm>
            <a:off x="3663042" y="4986745"/>
            <a:ext cx="2128157"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6" name="Text Placeholder 29">
            <a:extLst>
              <a:ext uri="{FF2B5EF4-FFF2-40B4-BE49-F238E27FC236}">
                <a16:creationId xmlns:a16="http://schemas.microsoft.com/office/drawing/2014/main" id="{EC81F0F5-C204-7248-A336-A655814A8A34}"/>
              </a:ext>
            </a:extLst>
          </p:cNvPr>
          <p:cNvSpPr>
            <a:spLocks noGrp="1"/>
          </p:cNvSpPr>
          <p:nvPr>
            <p:ph type="body" sz="quarter" idx="16"/>
          </p:nvPr>
        </p:nvSpPr>
        <p:spPr>
          <a:xfrm>
            <a:off x="6367054" y="5393169"/>
            <a:ext cx="2129245"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7" name="Text Placeholder 29">
            <a:extLst>
              <a:ext uri="{FF2B5EF4-FFF2-40B4-BE49-F238E27FC236}">
                <a16:creationId xmlns:a16="http://schemas.microsoft.com/office/drawing/2014/main" id="{C9FEF82E-4E9C-8343-9D36-C4A00D7137CC}"/>
              </a:ext>
            </a:extLst>
          </p:cNvPr>
          <p:cNvSpPr>
            <a:spLocks noGrp="1"/>
          </p:cNvSpPr>
          <p:nvPr>
            <p:ph type="body" sz="quarter" idx="31"/>
          </p:nvPr>
        </p:nvSpPr>
        <p:spPr>
          <a:xfrm>
            <a:off x="6367054" y="4986745"/>
            <a:ext cx="2129245"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8" name="Text Placeholder 29">
            <a:extLst>
              <a:ext uri="{FF2B5EF4-FFF2-40B4-BE49-F238E27FC236}">
                <a16:creationId xmlns:a16="http://schemas.microsoft.com/office/drawing/2014/main" id="{F8AF6664-A005-7A42-9AEF-C5AA5603E49D}"/>
              </a:ext>
            </a:extLst>
          </p:cNvPr>
          <p:cNvSpPr>
            <a:spLocks noGrp="1"/>
          </p:cNvSpPr>
          <p:nvPr>
            <p:ph type="body" sz="quarter" idx="19"/>
          </p:nvPr>
        </p:nvSpPr>
        <p:spPr>
          <a:xfrm>
            <a:off x="9110254" y="5393169"/>
            <a:ext cx="2129245"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9" name="Text Placeholder 29">
            <a:extLst>
              <a:ext uri="{FF2B5EF4-FFF2-40B4-BE49-F238E27FC236}">
                <a16:creationId xmlns:a16="http://schemas.microsoft.com/office/drawing/2014/main" id="{5F6C1E52-E2B6-5F45-A863-5BB35ABAFCD6}"/>
              </a:ext>
            </a:extLst>
          </p:cNvPr>
          <p:cNvSpPr>
            <a:spLocks noGrp="1"/>
          </p:cNvSpPr>
          <p:nvPr>
            <p:ph type="body" sz="quarter" idx="21"/>
          </p:nvPr>
        </p:nvSpPr>
        <p:spPr>
          <a:xfrm>
            <a:off x="9110254" y="4986745"/>
            <a:ext cx="2129245"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grpSp>
        <p:nvGrpSpPr>
          <p:cNvPr id="23" name="Group 22">
            <a:extLst>
              <a:ext uri="{FF2B5EF4-FFF2-40B4-BE49-F238E27FC236}">
                <a16:creationId xmlns:a16="http://schemas.microsoft.com/office/drawing/2014/main" id="{EFD0B2D5-B3C2-D847-A220-86CB6A37E418}"/>
              </a:ext>
            </a:extLst>
          </p:cNvPr>
          <p:cNvGrpSpPr/>
          <p:nvPr userDrawn="1"/>
        </p:nvGrpSpPr>
        <p:grpSpPr>
          <a:xfrm>
            <a:off x="6362700" y="0"/>
            <a:ext cx="5829298" cy="3235602"/>
            <a:chOff x="5612972" y="1"/>
            <a:chExt cx="6615961" cy="3672246"/>
          </a:xfrm>
        </p:grpSpPr>
        <p:sp>
          <p:nvSpPr>
            <p:cNvPr id="28" name="AutoShape 24">
              <a:extLst>
                <a:ext uri="{FF2B5EF4-FFF2-40B4-BE49-F238E27FC236}">
                  <a16:creationId xmlns:a16="http://schemas.microsoft.com/office/drawing/2014/main" id="{A7FD25A4-760F-814C-915F-DD6E89CA3A40}"/>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9" name="Freeform 28">
              <a:extLst>
                <a:ext uri="{FF2B5EF4-FFF2-40B4-BE49-F238E27FC236}">
                  <a16:creationId xmlns:a16="http://schemas.microsoft.com/office/drawing/2014/main" id="{A0CC8369-E81F-D447-87D8-1AF0C58EAC07}"/>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0" name="Freeform 29">
              <a:extLst>
                <a:ext uri="{FF2B5EF4-FFF2-40B4-BE49-F238E27FC236}">
                  <a16:creationId xmlns:a16="http://schemas.microsoft.com/office/drawing/2014/main" id="{C41CA81E-EF54-D048-8775-CD4AB37A7DF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1" name="Freeform 30">
              <a:extLst>
                <a:ext uri="{FF2B5EF4-FFF2-40B4-BE49-F238E27FC236}">
                  <a16:creationId xmlns:a16="http://schemas.microsoft.com/office/drawing/2014/main" id="{D95A4B85-923E-B641-B239-2A1999AB294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32" name="Freeform 31">
              <a:extLst>
                <a:ext uri="{FF2B5EF4-FFF2-40B4-BE49-F238E27FC236}">
                  <a16:creationId xmlns:a16="http://schemas.microsoft.com/office/drawing/2014/main" id="{501386DC-76EB-F34E-AD0E-22957D3B38D5}"/>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66" name="Picture Placeholder 25">
            <a:extLst>
              <a:ext uri="{FF2B5EF4-FFF2-40B4-BE49-F238E27FC236}">
                <a16:creationId xmlns:a16="http://schemas.microsoft.com/office/drawing/2014/main" id="{2D21D633-C51E-E94E-BAE3-96F52F76E496}"/>
              </a:ext>
            </a:extLst>
          </p:cNvPr>
          <p:cNvSpPr>
            <a:spLocks noGrp="1"/>
          </p:cNvSpPr>
          <p:nvPr>
            <p:ph type="pic" sz="quarter" idx="27"/>
          </p:nvPr>
        </p:nvSpPr>
        <p:spPr>
          <a:xfrm>
            <a:off x="6362292" y="2572883"/>
            <a:ext cx="2118245" cy="2037217"/>
          </a:xfrm>
          <a:prstGeom prst="rect">
            <a:avLst/>
          </a:prstGeom>
        </p:spPr>
        <p:txBody>
          <a:bodyPr/>
          <a:lstStyle/>
          <a:p>
            <a:r>
              <a:rPr lang="en-US"/>
              <a:t>Click icon to add picture</a:t>
            </a:r>
            <a:endParaRPr lang="en-US" dirty="0"/>
          </a:p>
        </p:txBody>
      </p:sp>
      <p:sp>
        <p:nvSpPr>
          <p:cNvPr id="69" name="Picture Placeholder 25">
            <a:extLst>
              <a:ext uri="{FF2B5EF4-FFF2-40B4-BE49-F238E27FC236}">
                <a16:creationId xmlns:a16="http://schemas.microsoft.com/office/drawing/2014/main" id="{639EFA5A-9C69-DF4D-81B7-FA1F8CCCF934}"/>
              </a:ext>
            </a:extLst>
          </p:cNvPr>
          <p:cNvSpPr>
            <a:spLocks noGrp="1"/>
          </p:cNvSpPr>
          <p:nvPr>
            <p:ph type="pic" sz="quarter" idx="30"/>
          </p:nvPr>
        </p:nvSpPr>
        <p:spPr>
          <a:xfrm>
            <a:off x="9112023" y="2572883"/>
            <a:ext cx="2118245" cy="2037217"/>
          </a:xfrm>
          <a:prstGeom prst="rect">
            <a:avLst/>
          </a:prstGeom>
        </p:spPr>
        <p:txBody>
          <a:bodyPr/>
          <a:lstStyle/>
          <a:p>
            <a:r>
              <a:rPr lang="en-US"/>
              <a:t>Click icon to add picture</a:t>
            </a:r>
            <a:endParaRPr lang="en-US" dirty="0"/>
          </a:p>
        </p:txBody>
      </p:sp>
      <p:sp>
        <p:nvSpPr>
          <p:cNvPr id="4" name="Footer Placeholder 3">
            <a:extLst>
              <a:ext uri="{FF2B5EF4-FFF2-40B4-BE49-F238E27FC236}">
                <a16:creationId xmlns:a16="http://schemas.microsoft.com/office/drawing/2014/main" id="{7DE0184F-2619-4333-B49F-C7ACE8B2C3A6}"/>
              </a:ext>
            </a:extLst>
          </p:cNvPr>
          <p:cNvSpPr>
            <a:spLocks noGrp="1"/>
          </p:cNvSpPr>
          <p:nvPr>
            <p:ph type="ftr" sz="quarter" idx="33"/>
          </p:nvPr>
        </p:nvSpPr>
        <p:spPr/>
        <p:txBody>
          <a:bodyPr/>
          <a:lstStyle/>
          <a:p>
            <a:r>
              <a:rPr lang="en-US"/>
              <a:t>Housing Update</a:t>
            </a:r>
            <a:endParaRPr lang="en-US" b="0" dirty="0"/>
          </a:p>
        </p:txBody>
      </p:sp>
      <p:sp>
        <p:nvSpPr>
          <p:cNvPr id="5" name="Slide Number Placeholder 4">
            <a:extLst>
              <a:ext uri="{FF2B5EF4-FFF2-40B4-BE49-F238E27FC236}">
                <a16:creationId xmlns:a16="http://schemas.microsoft.com/office/drawing/2014/main" id="{705A1C65-B00C-4CA4-83B6-3DFA3DF96296}"/>
              </a:ext>
            </a:extLst>
          </p:cNvPr>
          <p:cNvSpPr>
            <a:spLocks noGrp="1"/>
          </p:cNvSpPr>
          <p:nvPr>
            <p:ph type="sldNum" sz="quarter" idx="34"/>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99636246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304" userDrawn="1">
          <p15:clr>
            <a:srgbClr val="FBAE40"/>
          </p15:clr>
        </p15:guide>
        <p15:guide id="4" pos="4008" userDrawn="1">
          <p15:clr>
            <a:srgbClr val="FBAE40"/>
          </p15:clr>
        </p15:guide>
        <p15:guide id="5" pos="1944" userDrawn="1">
          <p15:clr>
            <a:srgbClr val="FBAE40"/>
          </p15:clr>
        </p15:guide>
        <p15:guide id="6" pos="3648" userDrawn="1">
          <p15:clr>
            <a:srgbClr val="FBAE40"/>
          </p15:clr>
        </p15:guide>
        <p15:guide id="7" orient="horz" pos="1392" userDrawn="1">
          <p15:clr>
            <a:srgbClr val="FBAE40"/>
          </p15:clr>
        </p15:guide>
        <p15:guide id="8" orient="horz" pos="552" userDrawn="1">
          <p15:clr>
            <a:srgbClr val="FBAE40"/>
          </p15:clr>
        </p15:guide>
        <p15:guide id="9" orient="horz" pos="1224" userDrawn="1">
          <p15:clr>
            <a:srgbClr val="FBAE40"/>
          </p15:clr>
        </p15:guide>
        <p15:guide id="10" pos="5352" userDrawn="1">
          <p15:clr>
            <a:srgbClr val="FBAE40"/>
          </p15:clr>
        </p15:guide>
        <p15:guide id="11" pos="5736" userDrawn="1">
          <p15:clr>
            <a:srgbClr val="FBAE40"/>
          </p15:clr>
        </p15:guide>
        <p15:guide id="12" orient="horz" pos="2904" userDrawn="1">
          <p15:clr>
            <a:srgbClr val="FBAE40"/>
          </p15:clr>
        </p15:guide>
        <p15:guide id="13" orient="horz" pos="160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meline ">
    <p:bg>
      <p:bgPr>
        <a:solidFill>
          <a:schemeClr val="tx1"/>
        </a:solidFill>
        <a:effectLst/>
      </p:bgPr>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040046AF-E5BF-854D-9986-7C3019770FE7}"/>
              </a:ext>
            </a:extLst>
          </p:cNvPr>
          <p:cNvCxnSpPr>
            <a:cxnSpLocks/>
          </p:cNvCxnSpPr>
          <p:nvPr userDrawn="1"/>
        </p:nvCxnSpPr>
        <p:spPr>
          <a:xfrm flipH="1">
            <a:off x="1045959" y="2213783"/>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6CA14A6-0144-BC49-A8D4-C979D13258C0}"/>
              </a:ext>
            </a:extLst>
          </p:cNvPr>
          <p:cNvCxnSpPr>
            <a:cxnSpLocks/>
          </p:cNvCxnSpPr>
          <p:nvPr userDrawn="1"/>
        </p:nvCxnSpPr>
        <p:spPr>
          <a:xfrm flipH="1">
            <a:off x="6180493" y="2213783"/>
            <a:ext cx="11102"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A582FC2-A135-5743-B9C0-6AC7225B42E1}"/>
              </a:ext>
            </a:extLst>
          </p:cNvPr>
          <p:cNvCxnSpPr>
            <a:cxnSpLocks/>
          </p:cNvCxnSpPr>
          <p:nvPr userDrawn="1"/>
        </p:nvCxnSpPr>
        <p:spPr>
          <a:xfrm flipH="1">
            <a:off x="8745623" y="3904712"/>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7C43222-5868-0247-838F-58F4F6C8EE75}"/>
              </a:ext>
            </a:extLst>
          </p:cNvPr>
          <p:cNvCxnSpPr>
            <a:cxnSpLocks/>
          </p:cNvCxnSpPr>
          <p:nvPr userDrawn="1"/>
        </p:nvCxnSpPr>
        <p:spPr>
          <a:xfrm flipH="1">
            <a:off x="3611089" y="3895941"/>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0" name="Title 1">
            <a:extLst>
              <a:ext uri="{FF2B5EF4-FFF2-40B4-BE49-F238E27FC236}">
                <a16:creationId xmlns:a16="http://schemas.microsoft.com/office/drawing/2014/main" id="{46EEE005-F78A-9D4F-B159-964376C387DD}"/>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endParaRPr lang="en-US" dirty="0"/>
          </a:p>
        </p:txBody>
      </p:sp>
      <p:sp>
        <p:nvSpPr>
          <p:cNvPr id="96" name="Text Placeholder 29">
            <a:extLst>
              <a:ext uri="{FF2B5EF4-FFF2-40B4-BE49-F238E27FC236}">
                <a16:creationId xmlns:a16="http://schemas.microsoft.com/office/drawing/2014/main" id="{FC61536F-8EA7-5A48-AF76-8B0E251BD8CB}"/>
              </a:ext>
            </a:extLst>
          </p:cNvPr>
          <p:cNvSpPr>
            <a:spLocks noGrp="1"/>
          </p:cNvSpPr>
          <p:nvPr>
            <p:ph type="body" sz="quarter" idx="12"/>
          </p:nvPr>
        </p:nvSpPr>
        <p:spPr>
          <a:xfrm>
            <a:off x="1296955" y="2934856"/>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97" name="Text Placeholder 29">
            <a:extLst>
              <a:ext uri="{FF2B5EF4-FFF2-40B4-BE49-F238E27FC236}">
                <a16:creationId xmlns:a16="http://schemas.microsoft.com/office/drawing/2014/main" id="{64FFD994-BD97-ED49-8607-286ECBB1CDA3}"/>
              </a:ext>
            </a:extLst>
          </p:cNvPr>
          <p:cNvSpPr>
            <a:spLocks noGrp="1"/>
          </p:cNvSpPr>
          <p:nvPr>
            <p:ph type="body" sz="quarter" idx="11"/>
          </p:nvPr>
        </p:nvSpPr>
        <p:spPr>
          <a:xfrm>
            <a:off x="1296955" y="2568686"/>
            <a:ext cx="2133600" cy="205837"/>
          </a:xfrm>
          <a:ln>
            <a:noFill/>
          </a:ln>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102" name="Text Placeholder 29">
            <a:extLst>
              <a:ext uri="{FF2B5EF4-FFF2-40B4-BE49-F238E27FC236}">
                <a16:creationId xmlns:a16="http://schemas.microsoft.com/office/drawing/2014/main" id="{D1ADE805-BFBC-ED47-B9CB-6CB2FF02E868}"/>
              </a:ext>
            </a:extLst>
          </p:cNvPr>
          <p:cNvSpPr>
            <a:spLocks noGrp="1"/>
          </p:cNvSpPr>
          <p:nvPr>
            <p:ph type="body" sz="quarter" idx="30"/>
          </p:nvPr>
        </p:nvSpPr>
        <p:spPr>
          <a:xfrm>
            <a:off x="3897799" y="5087328"/>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3" name="Text Placeholder 29">
            <a:extLst>
              <a:ext uri="{FF2B5EF4-FFF2-40B4-BE49-F238E27FC236}">
                <a16:creationId xmlns:a16="http://schemas.microsoft.com/office/drawing/2014/main" id="{334A3589-641F-F547-891B-149579153B75}"/>
              </a:ext>
            </a:extLst>
          </p:cNvPr>
          <p:cNvSpPr>
            <a:spLocks noGrp="1"/>
          </p:cNvSpPr>
          <p:nvPr>
            <p:ph type="body" sz="quarter" idx="31"/>
          </p:nvPr>
        </p:nvSpPr>
        <p:spPr>
          <a:xfrm>
            <a:off x="3897799"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a:spcBef>
                <a:spcPts val="400"/>
              </a:spcBef>
              <a:buNone/>
            </a:pPr>
            <a:r>
              <a:rPr lang="en-US"/>
              <a:t>Click to edit Master text styles</a:t>
            </a:r>
          </a:p>
        </p:txBody>
      </p:sp>
      <p:sp>
        <p:nvSpPr>
          <p:cNvPr id="106" name="Text Placeholder 29">
            <a:extLst>
              <a:ext uri="{FF2B5EF4-FFF2-40B4-BE49-F238E27FC236}">
                <a16:creationId xmlns:a16="http://schemas.microsoft.com/office/drawing/2014/main" id="{A63F8454-D12E-A641-ABD0-8977D3F5EC05}"/>
              </a:ext>
            </a:extLst>
          </p:cNvPr>
          <p:cNvSpPr>
            <a:spLocks noGrp="1"/>
          </p:cNvSpPr>
          <p:nvPr>
            <p:ph type="body" sz="quarter" idx="32"/>
          </p:nvPr>
        </p:nvSpPr>
        <p:spPr>
          <a:xfrm>
            <a:off x="9001711" y="5087328"/>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7" name="Text Placeholder 29">
            <a:extLst>
              <a:ext uri="{FF2B5EF4-FFF2-40B4-BE49-F238E27FC236}">
                <a16:creationId xmlns:a16="http://schemas.microsoft.com/office/drawing/2014/main" id="{F35AA15D-DBAD-9840-8764-A5B6D486A234}"/>
              </a:ext>
            </a:extLst>
          </p:cNvPr>
          <p:cNvSpPr>
            <a:spLocks noGrp="1"/>
          </p:cNvSpPr>
          <p:nvPr>
            <p:ph type="body" sz="quarter" idx="33"/>
          </p:nvPr>
        </p:nvSpPr>
        <p:spPr>
          <a:xfrm>
            <a:off x="9001711"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a:spcBef>
                <a:spcPts val="400"/>
              </a:spcBef>
              <a:buNone/>
            </a:pPr>
            <a:r>
              <a:rPr lang="en-US"/>
              <a:t>Click to edit Master text styles</a:t>
            </a:r>
          </a:p>
        </p:txBody>
      </p:sp>
      <p:sp>
        <p:nvSpPr>
          <p:cNvPr id="108" name="Text Placeholder 29">
            <a:extLst>
              <a:ext uri="{FF2B5EF4-FFF2-40B4-BE49-F238E27FC236}">
                <a16:creationId xmlns:a16="http://schemas.microsoft.com/office/drawing/2014/main" id="{8357CA0F-1A55-B145-8305-562F0DF22543}"/>
              </a:ext>
            </a:extLst>
          </p:cNvPr>
          <p:cNvSpPr>
            <a:spLocks noGrp="1"/>
          </p:cNvSpPr>
          <p:nvPr>
            <p:ph type="body" sz="quarter" idx="34"/>
          </p:nvPr>
        </p:nvSpPr>
        <p:spPr>
          <a:xfrm>
            <a:off x="6438143" y="2934856"/>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9" name="Text Placeholder 29">
            <a:extLst>
              <a:ext uri="{FF2B5EF4-FFF2-40B4-BE49-F238E27FC236}">
                <a16:creationId xmlns:a16="http://schemas.microsoft.com/office/drawing/2014/main" id="{D6C49F6F-AF28-8942-8442-8F54A1DC388B}"/>
              </a:ext>
            </a:extLst>
          </p:cNvPr>
          <p:cNvSpPr>
            <a:spLocks noGrp="1"/>
          </p:cNvSpPr>
          <p:nvPr>
            <p:ph type="body" sz="quarter" idx="35"/>
          </p:nvPr>
        </p:nvSpPr>
        <p:spPr>
          <a:xfrm>
            <a:off x="6438143" y="2568686"/>
            <a:ext cx="2133600" cy="205837"/>
          </a:xfrm>
          <a:ln>
            <a:noFill/>
          </a:ln>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8" name="Straight Connector 7">
            <a:extLst>
              <a:ext uri="{FF2B5EF4-FFF2-40B4-BE49-F238E27FC236}">
                <a16:creationId xmlns:a16="http://schemas.microsoft.com/office/drawing/2014/main" id="{4CE2724A-BCA1-604F-9D18-BF05746408C2}"/>
              </a:ext>
            </a:extLst>
          </p:cNvPr>
          <p:cNvCxnSpPr/>
          <p:nvPr userDrawn="1"/>
        </p:nvCxnSpPr>
        <p:spPr>
          <a:xfrm>
            <a:off x="967689" y="3968780"/>
            <a:ext cx="10275477" cy="0"/>
          </a:xfrm>
          <a:prstGeom prst="line">
            <a:avLst/>
          </a:prstGeom>
          <a:ln w="165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4923D7D1-A9CC-C34C-86FF-43B5C8978712}"/>
              </a:ext>
            </a:extLst>
          </p:cNvPr>
          <p:cNvSpPr/>
          <p:nvPr userDrawn="1"/>
        </p:nvSpPr>
        <p:spPr>
          <a:xfrm>
            <a:off x="964323"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6119FF13-13AB-3448-B24E-58E18B3CE2B6}"/>
              </a:ext>
            </a:extLst>
          </p:cNvPr>
          <p:cNvSpPr/>
          <p:nvPr userDrawn="1"/>
        </p:nvSpPr>
        <p:spPr>
          <a:xfrm>
            <a:off x="3531590"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22F8F982-870E-AE44-B0D3-B3313BC48DB7}"/>
              </a:ext>
            </a:extLst>
          </p:cNvPr>
          <p:cNvSpPr/>
          <p:nvPr userDrawn="1"/>
        </p:nvSpPr>
        <p:spPr>
          <a:xfrm>
            <a:off x="6098857"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549A137-DB5E-9C40-8C0A-ED607212022C}"/>
              </a:ext>
            </a:extLst>
          </p:cNvPr>
          <p:cNvSpPr/>
          <p:nvPr userDrawn="1"/>
        </p:nvSpPr>
        <p:spPr>
          <a:xfrm>
            <a:off x="8666124"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FF46DFD4-BF8C-4939-874D-85B7DF956768}"/>
              </a:ext>
            </a:extLst>
          </p:cNvPr>
          <p:cNvSpPr>
            <a:spLocks noGrp="1"/>
          </p:cNvSpPr>
          <p:nvPr>
            <p:ph type="ftr" sz="quarter" idx="37"/>
          </p:nvPr>
        </p:nvSpPr>
        <p:spPr/>
        <p:txBody>
          <a:bodyPr/>
          <a:lstStyle/>
          <a:p>
            <a:r>
              <a:rPr lang="en-US"/>
              <a:t>Housing Update</a:t>
            </a:r>
            <a:endParaRPr lang="en-US" b="0" dirty="0"/>
          </a:p>
        </p:txBody>
      </p:sp>
      <p:sp>
        <p:nvSpPr>
          <p:cNvPr id="5" name="Slide Number Placeholder 4">
            <a:extLst>
              <a:ext uri="{FF2B5EF4-FFF2-40B4-BE49-F238E27FC236}">
                <a16:creationId xmlns:a16="http://schemas.microsoft.com/office/drawing/2014/main" id="{7373856F-38E9-4BBF-93D8-0F8AC2E0E6C7}"/>
              </a:ext>
            </a:extLst>
          </p:cNvPr>
          <p:cNvSpPr>
            <a:spLocks noGrp="1"/>
          </p:cNvSpPr>
          <p:nvPr>
            <p:ph type="sldNum" sz="quarter" idx="38"/>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298615523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224" userDrawn="1">
          <p15:clr>
            <a:srgbClr val="FBAE40"/>
          </p15:clr>
        </p15:guide>
        <p15:guide id="8" orient="horz" pos="3768" userDrawn="1">
          <p15:clr>
            <a:srgbClr val="FBAE40"/>
          </p15:clr>
        </p15:guide>
        <p15:guide id="9" orient="horz" pos="552" userDrawn="1">
          <p15:clr>
            <a:srgbClr val="FBAE40"/>
          </p15:clr>
        </p15:guide>
        <p15:guide id="10" orient="horz" pos="1512" userDrawn="1">
          <p15:clr>
            <a:srgbClr val="FBAE40"/>
          </p15:clr>
        </p15:guide>
        <p15:guide id="11" orient="horz" pos="283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97155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95250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2992120"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fld id="{24B8B9DA-4517-4FA4-AF81-FF9086A8A552}" type="datetime1">
              <a:rPr lang="en-US" smtClean="0"/>
              <a:t>1/19/2024</a:t>
            </a:fld>
            <a:endParaRPr lang="en-US" dirty="0">
              <a:latin typeface="+mn-lt"/>
            </a:endParaRPr>
          </a:p>
        </p:txBody>
      </p:sp>
      <p:sp>
        <p:nvSpPr>
          <p:cNvPr id="31" name="Footer Placeholder 4">
            <a:extLst>
              <a:ext uri="{FF2B5EF4-FFF2-40B4-BE49-F238E27FC236}">
                <a16:creationId xmlns:a16="http://schemas.microsoft.com/office/drawing/2014/main" id="{C9955F1C-C0B1-BA44-8905-6991FA0D1EF3}"/>
              </a:ext>
            </a:extLst>
          </p:cNvPr>
          <p:cNvSpPr>
            <a:spLocks noGrp="1"/>
          </p:cNvSpPr>
          <p:nvPr>
            <p:ph type="ftr" sz="quarter" idx="3"/>
          </p:nvPr>
        </p:nvSpPr>
        <p:spPr>
          <a:xfrm>
            <a:off x="1494790" y="6332220"/>
            <a:ext cx="1497330" cy="247651"/>
          </a:xfrm>
          <a:prstGeom prst="rect">
            <a:avLst/>
          </a:prstGeom>
        </p:spPr>
        <p:txBody>
          <a:bodyPr vert="horz" lIns="0" tIns="0" rIns="0" bIns="0" rtlCol="0" anchor="t" anchorCtr="0"/>
          <a:lstStyle>
            <a:lvl1pPr algn="l">
              <a:defRPr sz="1100" b="0" i="0">
                <a:solidFill>
                  <a:schemeClr val="bg1"/>
                </a:solidFill>
                <a:latin typeface="+mj-lt"/>
              </a:defRPr>
            </a:lvl1pPr>
          </a:lstStyle>
          <a:p>
            <a:r>
              <a:rPr lang="en-US"/>
              <a:t>Housing Update</a:t>
            </a:r>
            <a:endParaRPr lang="en-US" b="0" dirty="0"/>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971550" y="6332220"/>
            <a:ext cx="523240" cy="247651"/>
          </a:xfrm>
          <a:prstGeom prst="rect">
            <a:avLst/>
          </a:prstGeom>
        </p:spPr>
        <p:txBody>
          <a:bodyPr vert="horz" lIns="0" tIns="0" rIns="0" bIns="0" rtlCol="0" anchor="t" anchorCtr="0"/>
          <a:lstStyle>
            <a:lvl1pPr algn="l">
              <a:defRPr sz="1100" b="0" i="0">
                <a:solidFill>
                  <a:schemeClr val="bg1"/>
                </a:solidFill>
                <a:latin typeface="+mn-lt"/>
              </a:defRPr>
            </a:lvl1p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659" r:id="rId1"/>
    <p:sldLayoutId id="2147483693" r:id="rId2"/>
    <p:sldLayoutId id="2147483671" r:id="rId3"/>
    <p:sldLayoutId id="2147483672" r:id="rId4"/>
    <p:sldLayoutId id="2147483673" r:id="rId5"/>
    <p:sldLayoutId id="2147483684" r:id="rId6"/>
    <p:sldLayoutId id="2147483675" r:id="rId7"/>
    <p:sldLayoutId id="2147483676" r:id="rId8"/>
    <p:sldLayoutId id="2147483677" r:id="rId9"/>
    <p:sldLayoutId id="2147483685" r:id="rId10"/>
    <p:sldLayoutId id="2147483688" r:id="rId11"/>
    <p:sldLayoutId id="2147483692" r:id="rId12"/>
    <p:sldLayoutId id="2147483682" r:id="rId13"/>
  </p:sldLayoutIdLst>
  <p:hf hdr="0"/>
  <p:txStyles>
    <p:titleStyle>
      <a:lvl1pPr algn="l" defTabSz="914400" rtl="0" eaLnBrk="1" latinLnBrk="0" hangingPunct="1">
        <a:lnSpc>
          <a:spcPct val="9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E168C-8042-5B4E-A5A4-A5BF693AE2D6}"/>
              </a:ext>
            </a:extLst>
          </p:cNvPr>
          <p:cNvSpPr>
            <a:spLocks noGrp="1"/>
          </p:cNvSpPr>
          <p:nvPr>
            <p:ph type="ctrTitle"/>
          </p:nvPr>
        </p:nvSpPr>
        <p:spPr>
          <a:xfrm>
            <a:off x="6325264" y="2116182"/>
            <a:ext cx="5533362" cy="1514019"/>
          </a:xfrm>
        </p:spPr>
        <p:txBody>
          <a:bodyPr/>
          <a:lstStyle/>
          <a:p>
            <a:r>
              <a:rPr lang="en-US" dirty="0"/>
              <a:t>Housing Update</a:t>
            </a:r>
          </a:p>
        </p:txBody>
      </p:sp>
      <p:sp>
        <p:nvSpPr>
          <p:cNvPr id="3" name="Text Placeholder 2">
            <a:extLst>
              <a:ext uri="{FF2B5EF4-FFF2-40B4-BE49-F238E27FC236}">
                <a16:creationId xmlns:a16="http://schemas.microsoft.com/office/drawing/2014/main" id="{F18E61D8-31A3-2D45-8E25-CBE846E26E1C}"/>
              </a:ext>
            </a:extLst>
          </p:cNvPr>
          <p:cNvSpPr>
            <a:spLocks noGrp="1"/>
          </p:cNvSpPr>
          <p:nvPr>
            <p:ph type="body" sz="quarter" idx="11"/>
          </p:nvPr>
        </p:nvSpPr>
        <p:spPr>
          <a:xfrm>
            <a:off x="6367055" y="4549553"/>
            <a:ext cx="5491570" cy="953337"/>
          </a:xfrm>
        </p:spPr>
        <p:txBody>
          <a:bodyPr/>
          <a:lstStyle/>
          <a:p>
            <a:r>
              <a:rPr lang="en-US" dirty="0">
                <a:latin typeface="+mj-lt"/>
              </a:rPr>
              <a:t>2024 Borough Assembly Policy Session</a:t>
            </a:r>
            <a:r>
              <a:rPr lang="en-US" dirty="0"/>
              <a:t> </a:t>
            </a:r>
          </a:p>
          <a:p>
            <a:r>
              <a:rPr lang="en-US" dirty="0"/>
              <a:t>January 19, 2024</a:t>
            </a:r>
          </a:p>
          <a:p>
            <a:endParaRPr lang="en-US" dirty="0"/>
          </a:p>
        </p:txBody>
      </p:sp>
    </p:spTree>
    <p:extLst>
      <p:ext uri="{BB962C8B-B14F-4D97-AF65-F5344CB8AC3E}">
        <p14:creationId xmlns:p14="http://schemas.microsoft.com/office/powerpoint/2010/main" val="2960950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54756-A790-C845-A85F-35391529E591}"/>
              </a:ext>
            </a:extLst>
          </p:cNvPr>
          <p:cNvSpPr>
            <a:spLocks noGrp="1"/>
          </p:cNvSpPr>
          <p:nvPr>
            <p:ph type="title"/>
          </p:nvPr>
        </p:nvSpPr>
        <p:spPr>
          <a:xfrm>
            <a:off x="964023" y="879063"/>
            <a:ext cx="4941477" cy="610863"/>
          </a:xfrm>
        </p:spPr>
        <p:txBody>
          <a:bodyPr/>
          <a:lstStyle/>
          <a:p>
            <a:r>
              <a:rPr lang="en-US" dirty="0"/>
              <a:t>Agenda</a:t>
            </a:r>
          </a:p>
        </p:txBody>
      </p:sp>
      <p:sp>
        <p:nvSpPr>
          <p:cNvPr id="3" name="Text Placeholder 2">
            <a:extLst>
              <a:ext uri="{FF2B5EF4-FFF2-40B4-BE49-F238E27FC236}">
                <a16:creationId xmlns:a16="http://schemas.microsoft.com/office/drawing/2014/main" id="{91AA5D8C-0134-F046-A548-3465F817747C}"/>
              </a:ext>
            </a:extLst>
          </p:cNvPr>
          <p:cNvSpPr>
            <a:spLocks noGrp="1"/>
          </p:cNvSpPr>
          <p:nvPr>
            <p:ph type="body" sz="quarter" idx="13"/>
          </p:nvPr>
        </p:nvSpPr>
        <p:spPr>
          <a:xfrm>
            <a:off x="952500" y="2818296"/>
            <a:ext cx="2133600" cy="369332"/>
          </a:xfrm>
        </p:spPr>
        <p:txBody>
          <a:bodyPr/>
          <a:lstStyle/>
          <a:p>
            <a:endParaRPr lang="en-US" dirty="0"/>
          </a:p>
        </p:txBody>
      </p:sp>
      <p:sp>
        <p:nvSpPr>
          <p:cNvPr id="4" name="Text Placeholder 3">
            <a:extLst>
              <a:ext uri="{FF2B5EF4-FFF2-40B4-BE49-F238E27FC236}">
                <a16:creationId xmlns:a16="http://schemas.microsoft.com/office/drawing/2014/main" id="{C7EC6698-132B-1143-A2A9-00A97D9572D8}"/>
              </a:ext>
            </a:extLst>
          </p:cNvPr>
          <p:cNvSpPr>
            <a:spLocks noGrp="1"/>
          </p:cNvSpPr>
          <p:nvPr>
            <p:ph type="body" sz="quarter" idx="14"/>
          </p:nvPr>
        </p:nvSpPr>
        <p:spPr>
          <a:xfrm>
            <a:off x="952500" y="2209800"/>
            <a:ext cx="2133600" cy="205837"/>
          </a:xfrm>
        </p:spPr>
        <p:txBody>
          <a:bodyPr/>
          <a:lstStyle/>
          <a:p>
            <a:r>
              <a:rPr lang="en-US" dirty="0"/>
              <a:t>01. Work Underway</a:t>
            </a:r>
          </a:p>
        </p:txBody>
      </p:sp>
      <p:sp>
        <p:nvSpPr>
          <p:cNvPr id="5" name="Text Placeholder 4">
            <a:extLst>
              <a:ext uri="{FF2B5EF4-FFF2-40B4-BE49-F238E27FC236}">
                <a16:creationId xmlns:a16="http://schemas.microsoft.com/office/drawing/2014/main" id="{6979C7D4-91CF-6443-91D5-65DC860B407D}"/>
              </a:ext>
            </a:extLst>
          </p:cNvPr>
          <p:cNvSpPr>
            <a:spLocks noGrp="1"/>
          </p:cNvSpPr>
          <p:nvPr>
            <p:ph type="body" sz="quarter" idx="15"/>
          </p:nvPr>
        </p:nvSpPr>
        <p:spPr>
          <a:xfrm>
            <a:off x="3663042" y="2818296"/>
            <a:ext cx="2128157" cy="369332"/>
          </a:xfrm>
        </p:spPr>
        <p:txBody>
          <a:bodyPr/>
          <a:lstStyle/>
          <a:p>
            <a:endParaRPr lang="en-US" dirty="0"/>
          </a:p>
        </p:txBody>
      </p:sp>
      <p:sp>
        <p:nvSpPr>
          <p:cNvPr id="6" name="Text Placeholder 5">
            <a:extLst>
              <a:ext uri="{FF2B5EF4-FFF2-40B4-BE49-F238E27FC236}">
                <a16:creationId xmlns:a16="http://schemas.microsoft.com/office/drawing/2014/main" id="{C0015C52-08ED-464E-B7E8-24892D9C1319}"/>
              </a:ext>
            </a:extLst>
          </p:cNvPr>
          <p:cNvSpPr>
            <a:spLocks noGrp="1"/>
          </p:cNvSpPr>
          <p:nvPr>
            <p:ph type="body" sz="quarter" idx="16"/>
          </p:nvPr>
        </p:nvSpPr>
        <p:spPr>
          <a:xfrm>
            <a:off x="3663042" y="2209800"/>
            <a:ext cx="2128157" cy="205837"/>
          </a:xfrm>
        </p:spPr>
        <p:txBody>
          <a:bodyPr/>
          <a:lstStyle/>
          <a:p>
            <a:r>
              <a:rPr lang="en-US" dirty="0"/>
              <a:t>02. Fawn Mountain &amp; </a:t>
            </a:r>
            <a:r>
              <a:rPr lang="en-US" dirty="0" err="1"/>
              <a:t>RuRAL</a:t>
            </a:r>
            <a:r>
              <a:rPr lang="en-US" dirty="0"/>
              <a:t> CAP</a:t>
            </a:r>
          </a:p>
        </p:txBody>
      </p:sp>
      <p:sp>
        <p:nvSpPr>
          <p:cNvPr id="7" name="Text Placeholder 6">
            <a:extLst>
              <a:ext uri="{FF2B5EF4-FFF2-40B4-BE49-F238E27FC236}">
                <a16:creationId xmlns:a16="http://schemas.microsoft.com/office/drawing/2014/main" id="{3E1C152D-1AA6-9242-B5C9-B06EEE4F9661}"/>
              </a:ext>
            </a:extLst>
          </p:cNvPr>
          <p:cNvSpPr>
            <a:spLocks noGrp="1"/>
          </p:cNvSpPr>
          <p:nvPr>
            <p:ph type="body" sz="quarter" idx="19"/>
          </p:nvPr>
        </p:nvSpPr>
        <p:spPr>
          <a:xfrm>
            <a:off x="952500" y="5131299"/>
            <a:ext cx="2133600" cy="369332"/>
          </a:xfrm>
        </p:spPr>
        <p:txBody>
          <a:bodyPr/>
          <a:lstStyle/>
          <a:p>
            <a:endParaRPr lang="en-US" dirty="0"/>
          </a:p>
        </p:txBody>
      </p:sp>
      <p:sp>
        <p:nvSpPr>
          <p:cNvPr id="8" name="Text Placeholder 7">
            <a:extLst>
              <a:ext uri="{FF2B5EF4-FFF2-40B4-BE49-F238E27FC236}">
                <a16:creationId xmlns:a16="http://schemas.microsoft.com/office/drawing/2014/main" id="{B32B0C1D-C221-7C47-B7D6-77E7BDB41749}"/>
              </a:ext>
            </a:extLst>
          </p:cNvPr>
          <p:cNvSpPr>
            <a:spLocks noGrp="1"/>
          </p:cNvSpPr>
          <p:nvPr>
            <p:ph type="body" sz="quarter" idx="20"/>
          </p:nvPr>
        </p:nvSpPr>
        <p:spPr>
          <a:xfrm>
            <a:off x="952499" y="4522803"/>
            <a:ext cx="2134687" cy="205837"/>
          </a:xfrm>
        </p:spPr>
        <p:txBody>
          <a:bodyPr/>
          <a:lstStyle/>
          <a:p>
            <a:r>
              <a:rPr lang="en-US" dirty="0"/>
              <a:t>03. Land Lottery</a:t>
            </a:r>
          </a:p>
        </p:txBody>
      </p:sp>
      <p:sp>
        <p:nvSpPr>
          <p:cNvPr id="9" name="Text Placeholder 8">
            <a:extLst>
              <a:ext uri="{FF2B5EF4-FFF2-40B4-BE49-F238E27FC236}">
                <a16:creationId xmlns:a16="http://schemas.microsoft.com/office/drawing/2014/main" id="{38FB4732-AB07-C54D-AF44-F8ADB6D2B8B6}"/>
              </a:ext>
            </a:extLst>
          </p:cNvPr>
          <p:cNvSpPr>
            <a:spLocks noGrp="1"/>
          </p:cNvSpPr>
          <p:nvPr>
            <p:ph type="body" sz="quarter" idx="21"/>
          </p:nvPr>
        </p:nvSpPr>
        <p:spPr>
          <a:xfrm>
            <a:off x="3663042" y="5131299"/>
            <a:ext cx="2128157" cy="369332"/>
          </a:xfrm>
        </p:spPr>
        <p:txBody>
          <a:bodyPr/>
          <a:lstStyle/>
          <a:p>
            <a:endParaRPr lang="en-US" dirty="0"/>
          </a:p>
        </p:txBody>
      </p:sp>
      <p:sp>
        <p:nvSpPr>
          <p:cNvPr id="10" name="Text Placeholder 9">
            <a:extLst>
              <a:ext uri="{FF2B5EF4-FFF2-40B4-BE49-F238E27FC236}">
                <a16:creationId xmlns:a16="http://schemas.microsoft.com/office/drawing/2014/main" id="{69BD3932-D1D0-1045-BD96-8B26F11B8515}"/>
              </a:ext>
            </a:extLst>
          </p:cNvPr>
          <p:cNvSpPr>
            <a:spLocks noGrp="1"/>
          </p:cNvSpPr>
          <p:nvPr>
            <p:ph type="body" sz="quarter" idx="22"/>
          </p:nvPr>
        </p:nvSpPr>
        <p:spPr>
          <a:xfrm>
            <a:off x="3663042" y="4522803"/>
            <a:ext cx="2128157" cy="205837"/>
          </a:xfrm>
        </p:spPr>
        <p:txBody>
          <a:bodyPr/>
          <a:lstStyle/>
          <a:p>
            <a:r>
              <a:rPr lang="en-US" dirty="0"/>
              <a:t>04. Housing Capital Fund</a:t>
            </a:r>
          </a:p>
        </p:txBody>
      </p:sp>
      <p:sp>
        <p:nvSpPr>
          <p:cNvPr id="11" name="Text Placeholder 10">
            <a:extLst>
              <a:ext uri="{FF2B5EF4-FFF2-40B4-BE49-F238E27FC236}">
                <a16:creationId xmlns:a16="http://schemas.microsoft.com/office/drawing/2014/main" id="{7F247A08-A350-EF44-9F10-FC72B5466602}"/>
              </a:ext>
            </a:extLst>
          </p:cNvPr>
          <p:cNvSpPr>
            <a:spLocks noGrp="1"/>
          </p:cNvSpPr>
          <p:nvPr>
            <p:ph type="body" sz="quarter" idx="23"/>
          </p:nvPr>
        </p:nvSpPr>
        <p:spPr>
          <a:xfrm>
            <a:off x="6367054" y="5131299"/>
            <a:ext cx="2129245" cy="369332"/>
          </a:xfrm>
        </p:spPr>
        <p:txBody>
          <a:bodyPr/>
          <a:lstStyle/>
          <a:p>
            <a:endParaRPr lang="en-US" dirty="0"/>
          </a:p>
        </p:txBody>
      </p:sp>
      <p:sp>
        <p:nvSpPr>
          <p:cNvPr id="12" name="Text Placeholder 11">
            <a:extLst>
              <a:ext uri="{FF2B5EF4-FFF2-40B4-BE49-F238E27FC236}">
                <a16:creationId xmlns:a16="http://schemas.microsoft.com/office/drawing/2014/main" id="{B115086E-2AC3-4F4D-8F85-104CFA64FECF}"/>
              </a:ext>
            </a:extLst>
          </p:cNvPr>
          <p:cNvSpPr>
            <a:spLocks noGrp="1"/>
          </p:cNvSpPr>
          <p:nvPr>
            <p:ph type="body" sz="quarter" idx="24"/>
          </p:nvPr>
        </p:nvSpPr>
        <p:spPr>
          <a:xfrm>
            <a:off x="6367054" y="4522803"/>
            <a:ext cx="2129245" cy="205837"/>
          </a:xfrm>
        </p:spPr>
        <p:txBody>
          <a:bodyPr/>
          <a:lstStyle/>
          <a:p>
            <a:r>
              <a:rPr lang="en-US" dirty="0"/>
              <a:t>05. Priorities &amp; Direction</a:t>
            </a:r>
          </a:p>
        </p:txBody>
      </p:sp>
      <p:sp>
        <p:nvSpPr>
          <p:cNvPr id="14" name="Footer Placeholder 13">
            <a:extLst>
              <a:ext uri="{FF2B5EF4-FFF2-40B4-BE49-F238E27FC236}">
                <a16:creationId xmlns:a16="http://schemas.microsoft.com/office/drawing/2014/main" id="{C0BAE34D-BF83-084B-A10C-EB85694B9ACF}"/>
              </a:ext>
            </a:extLst>
          </p:cNvPr>
          <p:cNvSpPr>
            <a:spLocks noGrp="1"/>
          </p:cNvSpPr>
          <p:nvPr>
            <p:ph type="ftr" sz="quarter" idx="26"/>
          </p:nvPr>
        </p:nvSpPr>
        <p:spPr>
          <a:xfrm>
            <a:off x="1494790" y="6332220"/>
            <a:ext cx="1497330" cy="247651"/>
          </a:xfrm>
        </p:spPr>
        <p:txBody>
          <a:bodyPr/>
          <a:lstStyle/>
          <a:p>
            <a:r>
              <a:rPr lang="en-US" dirty="0"/>
              <a:t>Housing Update</a:t>
            </a:r>
          </a:p>
        </p:txBody>
      </p:sp>
      <p:sp>
        <p:nvSpPr>
          <p:cNvPr id="15" name="Slide Number Placeholder 14">
            <a:extLst>
              <a:ext uri="{FF2B5EF4-FFF2-40B4-BE49-F238E27FC236}">
                <a16:creationId xmlns:a16="http://schemas.microsoft.com/office/drawing/2014/main" id="{329469AE-B59A-AA41-9085-106D011808F5}"/>
              </a:ext>
            </a:extLst>
          </p:cNvPr>
          <p:cNvSpPr>
            <a:spLocks noGrp="1"/>
          </p:cNvSpPr>
          <p:nvPr>
            <p:ph type="sldNum" sz="quarter" idx="27"/>
          </p:nvPr>
        </p:nvSpPr>
        <p:spPr>
          <a:xfrm>
            <a:off x="971550" y="6332220"/>
            <a:ext cx="523240" cy="247651"/>
          </a:xfrm>
        </p:spPr>
        <p:txBody>
          <a:bodyPr/>
          <a:lstStyle/>
          <a:p>
            <a:fld id="{294A09A9-5501-47C1-A89A-A340965A2BE2}" type="slidenum">
              <a:rPr lang="en-US" smtClean="0"/>
              <a:pPr/>
              <a:t>2</a:t>
            </a:fld>
            <a:endParaRPr lang="en-US" dirty="0"/>
          </a:p>
        </p:txBody>
      </p:sp>
      <p:sp>
        <p:nvSpPr>
          <p:cNvPr id="45" name="Date Placeholder 3">
            <a:extLst>
              <a:ext uri="{FF2B5EF4-FFF2-40B4-BE49-F238E27FC236}">
                <a16:creationId xmlns:a16="http://schemas.microsoft.com/office/drawing/2014/main" id="{3B4069FE-8724-4CE0-9B3C-6D59B9B5FD9D}"/>
              </a:ext>
            </a:extLst>
          </p:cNvPr>
          <p:cNvSpPr txBox="1">
            <a:spLocks/>
          </p:cNvSpPr>
          <p:nvPr/>
        </p:nvSpPr>
        <p:spPr>
          <a:xfrm>
            <a:off x="10697210" y="6338455"/>
            <a:ext cx="1313180" cy="247651"/>
          </a:xfrm>
          <a:prstGeom prst="rect">
            <a:avLst/>
          </a:prstGeom>
        </p:spPr>
        <p:txBody>
          <a:bodyPr vert="horz" lIns="0" tIns="0" rIns="0" bIns="0" rtlCol="0" anchor="t" anchorCtr="0"/>
          <a:lstStyle>
            <a:defPPr>
              <a:defRPr lang="en-US"/>
            </a:defPPr>
            <a:lvl1pPr marL="0" algn="l" defTabSz="914400" rtl="0" eaLnBrk="1" latinLnBrk="0" hangingPunct="1">
              <a:defRPr sz="1100" b="0" i="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CA8E82-58CD-E045-8B98-B7A85B79B752}" type="datetime4">
              <a:rPr lang="en-US" smtClean="0"/>
              <a:pPr/>
              <a:t>January 19, 2024</a:t>
            </a:fld>
            <a:endParaRPr lang="en-US" dirty="0"/>
          </a:p>
        </p:txBody>
      </p:sp>
    </p:spTree>
    <p:extLst>
      <p:ext uri="{BB962C8B-B14F-4D97-AF65-F5344CB8AC3E}">
        <p14:creationId xmlns:p14="http://schemas.microsoft.com/office/powerpoint/2010/main" val="289860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53F689-2E51-BF4F-AE47-7CEB7CC4C52A}"/>
              </a:ext>
            </a:extLst>
          </p:cNvPr>
          <p:cNvSpPr>
            <a:spLocks noGrp="1"/>
          </p:cNvSpPr>
          <p:nvPr>
            <p:ph type="title"/>
          </p:nvPr>
        </p:nvSpPr>
        <p:spPr>
          <a:xfrm>
            <a:off x="302151" y="879063"/>
            <a:ext cx="5603348" cy="610863"/>
          </a:xfrm>
        </p:spPr>
        <p:txBody>
          <a:bodyPr>
            <a:normAutofit/>
          </a:bodyPr>
          <a:lstStyle/>
          <a:p>
            <a:r>
              <a:rPr lang="en-US" dirty="0"/>
              <a:t>Work Underway</a:t>
            </a:r>
          </a:p>
        </p:txBody>
      </p:sp>
      <p:sp>
        <p:nvSpPr>
          <p:cNvPr id="4" name="Text Placeholder 3">
            <a:extLst>
              <a:ext uri="{FF2B5EF4-FFF2-40B4-BE49-F238E27FC236}">
                <a16:creationId xmlns:a16="http://schemas.microsoft.com/office/drawing/2014/main" id="{A17F80A9-6337-524E-AC61-32C5AFEE8E6D}"/>
              </a:ext>
            </a:extLst>
          </p:cNvPr>
          <p:cNvSpPr>
            <a:spLocks noGrp="1"/>
          </p:cNvSpPr>
          <p:nvPr>
            <p:ph type="body" sz="quarter" idx="11"/>
          </p:nvPr>
        </p:nvSpPr>
        <p:spPr>
          <a:xfrm>
            <a:off x="971551" y="2101951"/>
            <a:ext cx="5304560" cy="4131425"/>
          </a:xfrm>
        </p:spPr>
        <p:txBody>
          <a:bodyPr/>
          <a:lstStyle/>
          <a:p>
            <a:pPr marL="342900" indent="-342900">
              <a:buFont typeface="Courier New" panose="02070309020205020404" pitchFamily="49" charset="0"/>
              <a:buChar char="o"/>
            </a:pPr>
            <a:r>
              <a:rPr lang="en-US" sz="1400" dirty="0"/>
              <a:t>Points Consulting - Housing Market Analysis</a:t>
            </a:r>
          </a:p>
          <a:p>
            <a:pPr marL="1028700" lvl="1" indent="-342900">
              <a:buFont typeface="Courier New" panose="02070309020205020404" pitchFamily="49" charset="0"/>
              <a:buChar char="o"/>
            </a:pPr>
            <a:r>
              <a:rPr lang="en-US" sz="1200" dirty="0"/>
              <a:t>Denali Commission Grant Fall of 2022</a:t>
            </a:r>
          </a:p>
          <a:p>
            <a:pPr marL="1028700" lvl="1" indent="-342900">
              <a:buFont typeface="Courier New" panose="02070309020205020404" pitchFamily="49" charset="0"/>
              <a:buChar char="o"/>
            </a:pPr>
            <a:r>
              <a:rPr lang="en-US" sz="1200" dirty="0"/>
              <a:t>Contract to Points Consulting July 2023</a:t>
            </a:r>
          </a:p>
          <a:p>
            <a:pPr marL="1028700" lvl="1" indent="-342900">
              <a:buFont typeface="Courier New" panose="02070309020205020404" pitchFamily="49" charset="0"/>
              <a:buChar char="o"/>
            </a:pPr>
            <a:r>
              <a:rPr lang="en-US" sz="1200" dirty="0"/>
              <a:t>Projection Completion Date March 2024 </a:t>
            </a:r>
          </a:p>
          <a:p>
            <a:pPr marL="342900" indent="-342900">
              <a:buFont typeface="Courier New" panose="02070309020205020404" pitchFamily="49" charset="0"/>
              <a:buChar char="o"/>
            </a:pPr>
            <a:r>
              <a:rPr lang="en-US" sz="1400" dirty="0"/>
              <a:t>AHFC – Last Frontier Housing Initiative</a:t>
            </a:r>
          </a:p>
          <a:p>
            <a:pPr marL="1028700" lvl="1" indent="-342900">
              <a:buFont typeface="Courier New" panose="02070309020205020404" pitchFamily="49" charset="0"/>
              <a:buChar char="o"/>
            </a:pPr>
            <a:r>
              <a:rPr lang="en-US" sz="1200" dirty="0"/>
              <a:t>$4.5 Million for minimum of 8 new units</a:t>
            </a:r>
          </a:p>
          <a:p>
            <a:pPr marL="1028700" lvl="1" indent="-342900">
              <a:buFont typeface="Courier New" panose="02070309020205020404" pitchFamily="49" charset="0"/>
              <a:buChar char="o"/>
            </a:pPr>
            <a:r>
              <a:rPr lang="en-US" sz="1200" dirty="0"/>
              <a:t>Tentative plan is for 2 fourplexes in Saxman</a:t>
            </a:r>
          </a:p>
          <a:p>
            <a:pPr marL="1028700" lvl="1" indent="-342900">
              <a:buFont typeface="Courier New" panose="02070309020205020404" pitchFamily="49" charset="0"/>
              <a:buChar char="o"/>
            </a:pPr>
            <a:r>
              <a:rPr lang="en-US" sz="1200" dirty="0"/>
              <a:t>Ongoing discussions with Saxman &amp; KIC</a:t>
            </a:r>
          </a:p>
          <a:p>
            <a:pPr marL="1028700" lvl="1" indent="-342900">
              <a:buFont typeface="Courier New" panose="02070309020205020404" pitchFamily="49" charset="0"/>
              <a:buChar char="o"/>
            </a:pPr>
            <a:r>
              <a:rPr lang="en-US" sz="1200" dirty="0"/>
              <a:t>Borough’s role unclear currently </a:t>
            </a:r>
          </a:p>
          <a:p>
            <a:pPr marL="1028700" lvl="1" indent="-342900">
              <a:buFont typeface="Courier New" panose="02070309020205020404" pitchFamily="49" charset="0"/>
              <a:buChar char="o"/>
            </a:pPr>
            <a:r>
              <a:rPr lang="en-US" sz="1200" dirty="0"/>
              <a:t>No agreement in place</a:t>
            </a:r>
            <a:endParaRPr lang="en-US" sz="1400" dirty="0"/>
          </a:p>
          <a:p>
            <a:pPr marL="342900" indent="-342900">
              <a:buFont typeface="Courier New" panose="02070309020205020404" pitchFamily="49" charset="0"/>
              <a:buChar char="o"/>
            </a:pPr>
            <a:r>
              <a:rPr lang="en-US" sz="1400" dirty="0"/>
              <a:t>Mile 17 Subdivision</a:t>
            </a:r>
          </a:p>
          <a:p>
            <a:pPr marL="1028700" lvl="1" indent="-342900">
              <a:buFont typeface="Courier New" panose="02070309020205020404" pitchFamily="49" charset="0"/>
              <a:buChar char="o"/>
            </a:pPr>
            <a:r>
              <a:rPr lang="en-US" sz="1200" dirty="0"/>
              <a:t>Pre-application meeting with R&amp;M January 12</a:t>
            </a:r>
          </a:p>
          <a:p>
            <a:pPr marL="1028700" lvl="1" indent="-342900">
              <a:buFont typeface="Courier New" panose="02070309020205020404" pitchFamily="49" charset="0"/>
              <a:buChar char="o"/>
            </a:pPr>
            <a:r>
              <a:rPr lang="en-US" sz="1200" dirty="0"/>
              <a:t>Town hall scheduled for February 8 to solicit public feedback</a:t>
            </a:r>
          </a:p>
          <a:p>
            <a:pPr marL="342900" indent="-342900">
              <a:buFont typeface="Courier New" panose="02070309020205020404" pitchFamily="49" charset="0"/>
              <a:buChar char="o"/>
            </a:pPr>
            <a:endParaRPr lang="en-US" dirty="0"/>
          </a:p>
        </p:txBody>
      </p:sp>
      <p:sp>
        <p:nvSpPr>
          <p:cNvPr id="7" name="Slide Number Placeholder 6">
            <a:extLst>
              <a:ext uri="{FF2B5EF4-FFF2-40B4-BE49-F238E27FC236}">
                <a16:creationId xmlns:a16="http://schemas.microsoft.com/office/drawing/2014/main" id="{F37669F0-EA6D-6B46-AF0E-A9C2D1F223DB}"/>
              </a:ext>
            </a:extLst>
          </p:cNvPr>
          <p:cNvSpPr>
            <a:spLocks noGrp="1"/>
          </p:cNvSpPr>
          <p:nvPr>
            <p:ph type="sldNum" sz="quarter" idx="16"/>
          </p:nvPr>
        </p:nvSpPr>
        <p:spPr>
          <a:xfrm>
            <a:off x="971550" y="6332220"/>
            <a:ext cx="523240" cy="247651"/>
          </a:xfrm>
        </p:spPr>
        <p:txBody>
          <a:bodyPr/>
          <a:lstStyle/>
          <a:p>
            <a:fld id="{294A09A9-5501-47C1-A89A-A340965A2BE2}" type="slidenum">
              <a:rPr lang="en-US" smtClean="0"/>
              <a:pPr/>
              <a:t>3</a:t>
            </a:fld>
            <a:endParaRPr lang="en-US" dirty="0"/>
          </a:p>
        </p:txBody>
      </p:sp>
      <p:sp>
        <p:nvSpPr>
          <p:cNvPr id="6" name="Footer Placeholder 5">
            <a:extLst>
              <a:ext uri="{FF2B5EF4-FFF2-40B4-BE49-F238E27FC236}">
                <a16:creationId xmlns:a16="http://schemas.microsoft.com/office/drawing/2014/main" id="{66F3960A-D260-8445-A153-0B674474CEBD}"/>
              </a:ext>
            </a:extLst>
          </p:cNvPr>
          <p:cNvSpPr>
            <a:spLocks noGrp="1"/>
          </p:cNvSpPr>
          <p:nvPr>
            <p:ph type="ftr" sz="quarter" idx="15"/>
          </p:nvPr>
        </p:nvSpPr>
        <p:spPr>
          <a:xfrm>
            <a:off x="1494790" y="6332220"/>
            <a:ext cx="1497330" cy="247651"/>
          </a:xfrm>
        </p:spPr>
        <p:txBody>
          <a:bodyPr/>
          <a:lstStyle/>
          <a:p>
            <a:r>
              <a:rPr lang="en-US" dirty="0"/>
              <a:t>Housing Update</a:t>
            </a:r>
          </a:p>
        </p:txBody>
      </p:sp>
      <p:sp>
        <p:nvSpPr>
          <p:cNvPr id="8" name="Date Placeholder 3">
            <a:extLst>
              <a:ext uri="{FF2B5EF4-FFF2-40B4-BE49-F238E27FC236}">
                <a16:creationId xmlns:a16="http://schemas.microsoft.com/office/drawing/2014/main" id="{2DAD51F7-3210-479B-ADF0-963FBC7E32BD}"/>
              </a:ext>
            </a:extLst>
          </p:cNvPr>
          <p:cNvSpPr txBox="1">
            <a:spLocks/>
          </p:cNvSpPr>
          <p:nvPr/>
        </p:nvSpPr>
        <p:spPr>
          <a:xfrm>
            <a:off x="10697210" y="6332219"/>
            <a:ext cx="1313180" cy="247651"/>
          </a:xfrm>
          <a:prstGeom prst="rect">
            <a:avLst/>
          </a:prstGeom>
        </p:spPr>
        <p:txBody>
          <a:bodyPr vert="horz" lIns="0" tIns="0" rIns="0" bIns="0" rtlCol="0" anchor="t" anchorCtr="0"/>
          <a:lstStyle>
            <a:defPPr>
              <a:defRPr lang="en-US"/>
            </a:defPPr>
            <a:lvl1pPr marL="0" algn="l" defTabSz="914400" rtl="0" eaLnBrk="1" latinLnBrk="0" hangingPunct="1">
              <a:defRPr sz="1100" b="0" i="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CA8E82-58CD-E045-8B98-B7A85B79B752}" type="datetime4">
              <a:rPr lang="en-US" smtClean="0"/>
              <a:pPr/>
              <a:t>January 19, 2024</a:t>
            </a:fld>
            <a:endParaRPr lang="en-US" dirty="0"/>
          </a:p>
        </p:txBody>
      </p:sp>
      <p:sp>
        <p:nvSpPr>
          <p:cNvPr id="9" name="TextBox 8">
            <a:extLst>
              <a:ext uri="{FF2B5EF4-FFF2-40B4-BE49-F238E27FC236}">
                <a16:creationId xmlns:a16="http://schemas.microsoft.com/office/drawing/2014/main" id="{58070E46-5C4E-5A88-E4F6-BFCAC2760764}"/>
              </a:ext>
            </a:extLst>
          </p:cNvPr>
          <p:cNvSpPr txBox="1"/>
          <p:nvPr/>
        </p:nvSpPr>
        <p:spPr>
          <a:xfrm>
            <a:off x="6276111" y="2101951"/>
            <a:ext cx="5792470" cy="1477328"/>
          </a:xfrm>
          <a:prstGeom prst="rect">
            <a:avLst/>
          </a:prstGeom>
          <a:noFill/>
        </p:spPr>
        <p:txBody>
          <a:bodyPr wrap="square" rtlCol="0">
            <a:spAutoFit/>
          </a:bodyPr>
          <a:lstStyle/>
          <a:p>
            <a:pPr marL="342900" indent="-342900">
              <a:buFont typeface="Courier New" panose="02070309020205020404" pitchFamily="49" charset="0"/>
              <a:buChar char="o"/>
            </a:pPr>
            <a:r>
              <a:rPr lang="en-US" sz="1400" dirty="0">
                <a:solidFill>
                  <a:schemeClr val="bg1"/>
                </a:solidFill>
              </a:rPr>
              <a:t>Short-Term Rentals </a:t>
            </a:r>
          </a:p>
          <a:p>
            <a:pPr marL="1028700" lvl="1" indent="-342900">
              <a:buFont typeface="Courier New" panose="02070309020205020404" pitchFamily="49" charset="0"/>
              <a:buChar char="o"/>
            </a:pPr>
            <a:r>
              <a:rPr lang="en-US" sz="1200" dirty="0">
                <a:solidFill>
                  <a:schemeClr val="bg1"/>
                </a:solidFill>
              </a:rPr>
              <a:t>272 short-term rentals in community</a:t>
            </a:r>
          </a:p>
          <a:p>
            <a:pPr marL="1028700" lvl="1" indent="-342900">
              <a:buFont typeface="Courier New" panose="02070309020205020404" pitchFamily="49" charset="0"/>
              <a:buChar char="o"/>
            </a:pPr>
            <a:r>
              <a:rPr lang="en-US" sz="1200" dirty="0">
                <a:solidFill>
                  <a:schemeClr val="bg1"/>
                </a:solidFill>
              </a:rPr>
              <a:t>Rentals have been identified that were not previously registered for sales &amp; transient occupancy tax</a:t>
            </a:r>
          </a:p>
          <a:p>
            <a:pPr marL="342900" indent="-342900">
              <a:buFont typeface="Courier New" panose="02070309020205020404" pitchFamily="49" charset="0"/>
              <a:buChar char="o"/>
            </a:pPr>
            <a:endParaRPr lang="en-US" sz="1400" dirty="0">
              <a:solidFill>
                <a:schemeClr val="bg1"/>
              </a:solidFill>
            </a:endParaRPr>
          </a:p>
          <a:p>
            <a:pPr marL="342900" indent="-342900">
              <a:buFont typeface="Courier New" panose="02070309020205020404" pitchFamily="49" charset="0"/>
              <a:buChar char="o"/>
            </a:pPr>
            <a:r>
              <a:rPr lang="en-US" sz="1400" dirty="0">
                <a:solidFill>
                  <a:schemeClr val="bg1"/>
                </a:solidFill>
              </a:rPr>
              <a:t>Federal Advocacy </a:t>
            </a:r>
          </a:p>
          <a:p>
            <a:pPr marL="1028700" lvl="1" indent="-342900">
              <a:buFont typeface="Courier New" panose="02070309020205020404" pitchFamily="49" charset="0"/>
              <a:buChar char="o"/>
            </a:pPr>
            <a:r>
              <a:rPr lang="en-US" sz="1200" dirty="0">
                <a:solidFill>
                  <a:schemeClr val="bg1"/>
                </a:solidFill>
              </a:rPr>
              <a:t>Mayor &amp; Manager headed to Washington DC February 11 -14</a:t>
            </a:r>
          </a:p>
        </p:txBody>
      </p:sp>
    </p:spTree>
    <p:extLst>
      <p:ext uri="{BB962C8B-B14F-4D97-AF65-F5344CB8AC3E}">
        <p14:creationId xmlns:p14="http://schemas.microsoft.com/office/powerpoint/2010/main" val="391246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E799B-7517-0AD0-B57C-F77752C1F641}"/>
              </a:ext>
            </a:extLst>
          </p:cNvPr>
          <p:cNvSpPr>
            <a:spLocks noGrp="1"/>
          </p:cNvSpPr>
          <p:nvPr>
            <p:ph type="title"/>
          </p:nvPr>
        </p:nvSpPr>
        <p:spPr/>
        <p:txBody>
          <a:bodyPr/>
          <a:lstStyle/>
          <a:p>
            <a:r>
              <a:rPr lang="en-US" dirty="0"/>
              <a:t>Fawn Mountain</a:t>
            </a:r>
          </a:p>
        </p:txBody>
      </p:sp>
      <p:sp>
        <p:nvSpPr>
          <p:cNvPr id="3" name="Text Placeholder 2">
            <a:extLst>
              <a:ext uri="{FF2B5EF4-FFF2-40B4-BE49-F238E27FC236}">
                <a16:creationId xmlns:a16="http://schemas.microsoft.com/office/drawing/2014/main" id="{E874267F-88B6-3CA4-9BB0-6BBFFB7FD7B4}"/>
              </a:ext>
            </a:extLst>
          </p:cNvPr>
          <p:cNvSpPr>
            <a:spLocks noGrp="1"/>
          </p:cNvSpPr>
          <p:nvPr>
            <p:ph type="body" sz="quarter" idx="10"/>
          </p:nvPr>
        </p:nvSpPr>
        <p:spPr>
          <a:xfrm>
            <a:off x="971550" y="2346829"/>
            <a:ext cx="4838700" cy="574318"/>
          </a:xfrm>
        </p:spPr>
        <p:txBody>
          <a:bodyPr/>
          <a:lstStyle/>
          <a:p>
            <a:pPr algn="just"/>
            <a:r>
              <a:rPr lang="en-US" dirty="0"/>
              <a:t>Data for 355-acre parcel received August 15, 2023</a:t>
            </a:r>
          </a:p>
        </p:txBody>
      </p:sp>
      <p:sp>
        <p:nvSpPr>
          <p:cNvPr id="4" name="Text Placeholder 3">
            <a:extLst>
              <a:ext uri="{FF2B5EF4-FFF2-40B4-BE49-F238E27FC236}">
                <a16:creationId xmlns:a16="http://schemas.microsoft.com/office/drawing/2014/main" id="{548CAC0B-388E-EDE0-060A-4AA63DE00A27}"/>
              </a:ext>
            </a:extLst>
          </p:cNvPr>
          <p:cNvSpPr>
            <a:spLocks noGrp="1"/>
          </p:cNvSpPr>
          <p:nvPr>
            <p:ph type="body" sz="quarter" idx="12"/>
          </p:nvPr>
        </p:nvSpPr>
        <p:spPr>
          <a:xfrm>
            <a:off x="952500" y="2008945"/>
            <a:ext cx="4838700" cy="315915"/>
          </a:xfrm>
        </p:spPr>
        <p:txBody>
          <a:bodyPr anchor="ctr"/>
          <a:lstStyle/>
          <a:p>
            <a:r>
              <a:rPr lang="en-US" dirty="0"/>
              <a:t>Satellite Topography Data	</a:t>
            </a:r>
            <a:r>
              <a:rPr lang="en-US" sz="2400" b="1" dirty="0">
                <a:latin typeface="Segoe UI Symbol" panose="020B0502040204020203" pitchFamily="34" charset="0"/>
                <a:ea typeface="Segoe UI Symbol" panose="020B0502040204020203" pitchFamily="34" charset="0"/>
              </a:rPr>
              <a:t>✔</a:t>
            </a:r>
            <a:endParaRPr lang="en-US" sz="2400" b="1" dirty="0"/>
          </a:p>
        </p:txBody>
      </p:sp>
      <p:sp>
        <p:nvSpPr>
          <p:cNvPr id="5" name="Text Placeholder 4">
            <a:extLst>
              <a:ext uri="{FF2B5EF4-FFF2-40B4-BE49-F238E27FC236}">
                <a16:creationId xmlns:a16="http://schemas.microsoft.com/office/drawing/2014/main" id="{AE617FEB-0171-2C3E-F863-00F723A4897C}"/>
              </a:ext>
            </a:extLst>
          </p:cNvPr>
          <p:cNvSpPr>
            <a:spLocks noGrp="1"/>
          </p:cNvSpPr>
          <p:nvPr>
            <p:ph type="body" sz="quarter" idx="13"/>
          </p:nvPr>
        </p:nvSpPr>
        <p:spPr>
          <a:xfrm>
            <a:off x="971550" y="3275061"/>
            <a:ext cx="4838700" cy="636754"/>
          </a:xfrm>
        </p:spPr>
        <p:txBody>
          <a:bodyPr/>
          <a:lstStyle/>
          <a:p>
            <a:pPr algn="just"/>
            <a:r>
              <a:rPr lang="en-US" dirty="0"/>
              <a:t>Completed December 8, 2023 – Future ROW parcel.  Objective is to evaluate parcel for the presence of actual pollution, threat of pollution, potential for future pollution – no findings. </a:t>
            </a:r>
          </a:p>
        </p:txBody>
      </p:sp>
      <p:sp>
        <p:nvSpPr>
          <p:cNvPr id="6" name="Text Placeholder 5">
            <a:extLst>
              <a:ext uri="{FF2B5EF4-FFF2-40B4-BE49-F238E27FC236}">
                <a16:creationId xmlns:a16="http://schemas.microsoft.com/office/drawing/2014/main" id="{C9478A9B-A731-5820-9D6A-196C170235F9}"/>
              </a:ext>
            </a:extLst>
          </p:cNvPr>
          <p:cNvSpPr>
            <a:spLocks noGrp="1"/>
          </p:cNvSpPr>
          <p:nvPr>
            <p:ph type="body" sz="quarter" idx="14"/>
          </p:nvPr>
        </p:nvSpPr>
        <p:spPr>
          <a:xfrm>
            <a:off x="971550" y="2885640"/>
            <a:ext cx="4838700" cy="315915"/>
          </a:xfrm>
        </p:spPr>
        <p:txBody>
          <a:bodyPr/>
          <a:lstStyle/>
          <a:p>
            <a:r>
              <a:rPr lang="en-US" dirty="0"/>
              <a:t>Phase 1 Environmental Assessment  </a:t>
            </a:r>
            <a:r>
              <a:rPr lang="en-US" sz="2400" b="1" dirty="0">
                <a:latin typeface="Segoe UI Symbol" panose="020B0502040204020203" pitchFamily="34" charset="0"/>
                <a:ea typeface="Segoe UI Symbol" panose="020B0502040204020203" pitchFamily="34" charset="0"/>
              </a:rPr>
              <a:t>✔</a:t>
            </a:r>
            <a:endParaRPr lang="en-US" sz="2400" dirty="0"/>
          </a:p>
        </p:txBody>
      </p:sp>
      <p:sp>
        <p:nvSpPr>
          <p:cNvPr id="7" name="Text Placeholder 6">
            <a:extLst>
              <a:ext uri="{FF2B5EF4-FFF2-40B4-BE49-F238E27FC236}">
                <a16:creationId xmlns:a16="http://schemas.microsoft.com/office/drawing/2014/main" id="{3C30EC36-788D-4486-AF27-F2770D393D71}"/>
              </a:ext>
            </a:extLst>
          </p:cNvPr>
          <p:cNvSpPr>
            <a:spLocks noGrp="1"/>
          </p:cNvSpPr>
          <p:nvPr>
            <p:ph type="body" sz="quarter" idx="15"/>
          </p:nvPr>
        </p:nvSpPr>
        <p:spPr>
          <a:xfrm>
            <a:off x="952500" y="4742775"/>
            <a:ext cx="4838700" cy="908340"/>
          </a:xfrm>
        </p:spPr>
        <p:txBody>
          <a:bodyPr/>
          <a:lstStyle/>
          <a:p>
            <a:r>
              <a:rPr lang="en-US" dirty="0"/>
              <a:t>Sale recorded on January 4, 2024. We now have access to the 355-acre parcel. </a:t>
            </a:r>
          </a:p>
        </p:txBody>
      </p:sp>
      <p:sp>
        <p:nvSpPr>
          <p:cNvPr id="8" name="Text Placeholder 7">
            <a:extLst>
              <a:ext uri="{FF2B5EF4-FFF2-40B4-BE49-F238E27FC236}">
                <a16:creationId xmlns:a16="http://schemas.microsoft.com/office/drawing/2014/main" id="{02C2C11C-1961-118F-9DCC-E427C909AE70}"/>
              </a:ext>
            </a:extLst>
          </p:cNvPr>
          <p:cNvSpPr>
            <a:spLocks noGrp="1"/>
          </p:cNvSpPr>
          <p:nvPr>
            <p:ph type="body" sz="quarter" idx="16"/>
          </p:nvPr>
        </p:nvSpPr>
        <p:spPr>
          <a:xfrm>
            <a:off x="964023" y="4329872"/>
            <a:ext cx="4838700" cy="315915"/>
          </a:xfrm>
        </p:spPr>
        <p:txBody>
          <a:bodyPr/>
          <a:lstStyle/>
          <a:p>
            <a:r>
              <a:rPr lang="en-US" dirty="0"/>
              <a:t>Purchase of future ROW Parcel </a:t>
            </a:r>
            <a:r>
              <a:rPr lang="en-US" sz="2400" b="1" dirty="0">
                <a:latin typeface="Segoe UI Symbol" panose="020B0502040204020203" pitchFamily="34" charset="0"/>
                <a:ea typeface="Segoe UI Symbol" panose="020B0502040204020203" pitchFamily="34" charset="0"/>
              </a:rPr>
              <a:t>✔</a:t>
            </a:r>
            <a:endParaRPr lang="en-US" sz="2400" dirty="0"/>
          </a:p>
        </p:txBody>
      </p:sp>
      <p:sp>
        <p:nvSpPr>
          <p:cNvPr id="9" name="Text Placeholder 8">
            <a:extLst>
              <a:ext uri="{FF2B5EF4-FFF2-40B4-BE49-F238E27FC236}">
                <a16:creationId xmlns:a16="http://schemas.microsoft.com/office/drawing/2014/main" id="{7A9DA615-EDF3-C834-0410-1419B139A002}"/>
              </a:ext>
            </a:extLst>
          </p:cNvPr>
          <p:cNvSpPr>
            <a:spLocks noGrp="1"/>
          </p:cNvSpPr>
          <p:nvPr>
            <p:ph type="body" sz="quarter" idx="17"/>
          </p:nvPr>
        </p:nvSpPr>
        <p:spPr>
          <a:xfrm>
            <a:off x="6474461" y="2372196"/>
            <a:ext cx="4838700" cy="574318"/>
          </a:xfrm>
        </p:spPr>
        <p:txBody>
          <a:bodyPr/>
          <a:lstStyle/>
          <a:p>
            <a:r>
              <a:rPr lang="en-US" dirty="0"/>
              <a:t>Housing Market Analysis will guide this process.</a:t>
            </a:r>
          </a:p>
          <a:p>
            <a:r>
              <a:rPr lang="en-US" dirty="0"/>
              <a:t>What are the needs of the community?</a:t>
            </a:r>
          </a:p>
          <a:p>
            <a:r>
              <a:rPr lang="en-US" dirty="0"/>
              <a:t>Concept for parcel?</a:t>
            </a:r>
          </a:p>
        </p:txBody>
      </p:sp>
      <p:sp>
        <p:nvSpPr>
          <p:cNvPr id="10" name="Text Placeholder 9">
            <a:extLst>
              <a:ext uri="{FF2B5EF4-FFF2-40B4-BE49-F238E27FC236}">
                <a16:creationId xmlns:a16="http://schemas.microsoft.com/office/drawing/2014/main" id="{660F2608-AFF6-1CAD-FE2B-3998A40EC68F}"/>
              </a:ext>
            </a:extLst>
          </p:cNvPr>
          <p:cNvSpPr>
            <a:spLocks noGrp="1"/>
          </p:cNvSpPr>
          <p:nvPr>
            <p:ph type="body" sz="quarter" idx="18"/>
          </p:nvPr>
        </p:nvSpPr>
        <p:spPr>
          <a:xfrm>
            <a:off x="6399647" y="2008945"/>
            <a:ext cx="4838700" cy="315915"/>
          </a:xfrm>
        </p:spPr>
        <p:txBody>
          <a:bodyPr/>
          <a:lstStyle/>
          <a:p>
            <a:r>
              <a:rPr lang="en-US" dirty="0"/>
              <a:t>RFP For Subdivision Design	</a:t>
            </a:r>
          </a:p>
        </p:txBody>
      </p:sp>
      <p:sp>
        <p:nvSpPr>
          <p:cNvPr id="11" name="Text Placeholder 10">
            <a:extLst>
              <a:ext uri="{FF2B5EF4-FFF2-40B4-BE49-F238E27FC236}">
                <a16:creationId xmlns:a16="http://schemas.microsoft.com/office/drawing/2014/main" id="{220275AB-B545-F6E1-D24C-2B72AE7107F3}"/>
              </a:ext>
            </a:extLst>
          </p:cNvPr>
          <p:cNvSpPr>
            <a:spLocks noGrp="1"/>
          </p:cNvSpPr>
          <p:nvPr>
            <p:ph type="body" sz="quarter" idx="19"/>
          </p:nvPr>
        </p:nvSpPr>
        <p:spPr>
          <a:xfrm>
            <a:off x="6474461" y="4671026"/>
            <a:ext cx="4838700" cy="1077078"/>
          </a:xfrm>
        </p:spPr>
        <p:txBody>
          <a:bodyPr numCol="2"/>
          <a:lstStyle/>
          <a:p>
            <a:pPr marL="285750" indent="-285750">
              <a:buFont typeface="Wingdings" panose="05000000000000000000" pitchFamily="2" charset="2"/>
              <a:buChar char="§"/>
            </a:pPr>
            <a:r>
              <a:rPr lang="en-US" dirty="0" err="1"/>
              <a:t>RuRAL</a:t>
            </a:r>
            <a:r>
              <a:rPr lang="en-US" dirty="0"/>
              <a:t> CAP	</a:t>
            </a:r>
          </a:p>
          <a:p>
            <a:pPr marL="285750" indent="-285750">
              <a:buFont typeface="Wingdings" panose="05000000000000000000" pitchFamily="2" charset="2"/>
              <a:buChar char="§"/>
            </a:pPr>
            <a:r>
              <a:rPr lang="en-US" dirty="0"/>
              <a:t>K.I.C.</a:t>
            </a:r>
          </a:p>
          <a:p>
            <a:pPr marL="285750" indent="-285750">
              <a:buFont typeface="Wingdings" panose="05000000000000000000" pitchFamily="2" charset="2"/>
              <a:buChar char="§"/>
            </a:pPr>
            <a:r>
              <a:rPr lang="en-US" dirty="0"/>
              <a:t>Tlingit &amp; Haida</a:t>
            </a:r>
          </a:p>
          <a:p>
            <a:pPr marL="285750" indent="-285750">
              <a:buFont typeface="Wingdings" panose="05000000000000000000" pitchFamily="2" charset="2"/>
              <a:buChar char="§"/>
            </a:pPr>
            <a:r>
              <a:rPr lang="en-US" dirty="0"/>
              <a:t>U.S.C.G.</a:t>
            </a:r>
          </a:p>
          <a:p>
            <a:pPr marL="285750" indent="-285750">
              <a:buFont typeface="Wingdings" panose="05000000000000000000" pitchFamily="2" charset="2"/>
              <a:buChar char="§"/>
            </a:pPr>
            <a:r>
              <a:rPr lang="en-US" dirty="0"/>
              <a:t>N.O.A.A.	</a:t>
            </a:r>
          </a:p>
        </p:txBody>
      </p:sp>
      <p:sp>
        <p:nvSpPr>
          <p:cNvPr id="12" name="Text Placeholder 11">
            <a:extLst>
              <a:ext uri="{FF2B5EF4-FFF2-40B4-BE49-F238E27FC236}">
                <a16:creationId xmlns:a16="http://schemas.microsoft.com/office/drawing/2014/main" id="{64936BDD-F17D-81E1-BC51-2692F1910E79}"/>
              </a:ext>
            </a:extLst>
          </p:cNvPr>
          <p:cNvSpPr>
            <a:spLocks noGrp="1"/>
          </p:cNvSpPr>
          <p:nvPr>
            <p:ph type="body" sz="quarter" idx="20"/>
          </p:nvPr>
        </p:nvSpPr>
        <p:spPr>
          <a:xfrm>
            <a:off x="6399647" y="4334669"/>
            <a:ext cx="4838700" cy="315915"/>
          </a:xfrm>
        </p:spPr>
        <p:txBody>
          <a:bodyPr/>
          <a:lstStyle/>
          <a:p>
            <a:r>
              <a:rPr lang="en-US" dirty="0"/>
              <a:t>Future Partnerships?</a:t>
            </a:r>
          </a:p>
        </p:txBody>
      </p:sp>
      <p:sp>
        <p:nvSpPr>
          <p:cNvPr id="13" name="Footer Placeholder 12">
            <a:extLst>
              <a:ext uri="{FF2B5EF4-FFF2-40B4-BE49-F238E27FC236}">
                <a16:creationId xmlns:a16="http://schemas.microsoft.com/office/drawing/2014/main" id="{3722D7F6-DF7B-A876-9D2E-F4A799931C2F}"/>
              </a:ext>
            </a:extLst>
          </p:cNvPr>
          <p:cNvSpPr>
            <a:spLocks noGrp="1"/>
          </p:cNvSpPr>
          <p:nvPr>
            <p:ph type="ftr" sz="quarter" idx="22"/>
          </p:nvPr>
        </p:nvSpPr>
        <p:spPr/>
        <p:txBody>
          <a:bodyPr/>
          <a:lstStyle/>
          <a:p>
            <a:r>
              <a:rPr lang="en-US"/>
              <a:t>Housing Update</a:t>
            </a:r>
            <a:endParaRPr lang="en-US" b="0" dirty="0"/>
          </a:p>
        </p:txBody>
      </p:sp>
      <p:sp>
        <p:nvSpPr>
          <p:cNvPr id="14" name="Slide Number Placeholder 13">
            <a:extLst>
              <a:ext uri="{FF2B5EF4-FFF2-40B4-BE49-F238E27FC236}">
                <a16:creationId xmlns:a16="http://schemas.microsoft.com/office/drawing/2014/main" id="{682DB0BC-DA12-F386-3A48-D80ED4277FFE}"/>
              </a:ext>
            </a:extLst>
          </p:cNvPr>
          <p:cNvSpPr>
            <a:spLocks noGrp="1"/>
          </p:cNvSpPr>
          <p:nvPr>
            <p:ph type="sldNum" sz="quarter" idx="23"/>
          </p:nvPr>
        </p:nvSpPr>
        <p:spPr/>
        <p:txBody>
          <a:bodyPr/>
          <a:lstStyle/>
          <a:p>
            <a:fld id="{294A09A9-5501-47C1-A89A-A340965A2BE2}" type="slidenum">
              <a:rPr lang="en-US" smtClean="0"/>
              <a:pPr/>
              <a:t>4</a:t>
            </a:fld>
            <a:endParaRPr lang="en-US" dirty="0">
              <a:latin typeface="+mn-lt"/>
            </a:endParaRPr>
          </a:p>
        </p:txBody>
      </p:sp>
      <p:sp>
        <p:nvSpPr>
          <p:cNvPr id="15" name="TextBox 14">
            <a:extLst>
              <a:ext uri="{FF2B5EF4-FFF2-40B4-BE49-F238E27FC236}">
                <a16:creationId xmlns:a16="http://schemas.microsoft.com/office/drawing/2014/main" id="{A12258A5-82D5-9D3B-6E15-64B19AC73CC6}"/>
              </a:ext>
            </a:extLst>
          </p:cNvPr>
          <p:cNvSpPr txBox="1"/>
          <p:nvPr/>
        </p:nvSpPr>
        <p:spPr>
          <a:xfrm>
            <a:off x="174171" y="5768546"/>
            <a:ext cx="11756571" cy="461665"/>
          </a:xfrm>
          <a:prstGeom prst="rect">
            <a:avLst/>
          </a:prstGeom>
          <a:noFill/>
        </p:spPr>
        <p:txBody>
          <a:bodyPr wrap="square" rtlCol="0">
            <a:spAutoFit/>
          </a:bodyPr>
          <a:lstStyle/>
          <a:p>
            <a:pPr algn="just"/>
            <a:r>
              <a:rPr lang="en-US" sz="1200" b="1" dirty="0">
                <a:solidFill>
                  <a:schemeClr val="bg1"/>
                </a:solidFill>
              </a:rPr>
              <a:t>Recommended Motion</a:t>
            </a:r>
            <a:r>
              <a:rPr lang="en-US" sz="1200" dirty="0">
                <a:solidFill>
                  <a:schemeClr val="bg1"/>
                </a:solidFill>
              </a:rPr>
              <a:t>: “</a:t>
            </a:r>
            <a:r>
              <a:rPr lang="en-US" sz="1200" i="1" dirty="0">
                <a:solidFill>
                  <a:schemeClr val="bg1"/>
                </a:solidFill>
              </a:rPr>
              <a:t>I move to direct staff to issue an RFP for a subdivision design of the Borough’s Fawn Mountain Parcel, recognizing Assembly input on conceptual design is still needed.” 	</a:t>
            </a:r>
            <a:endParaRPr lang="en-US" sz="1200" dirty="0">
              <a:solidFill>
                <a:schemeClr val="bg1"/>
              </a:solidFill>
            </a:endParaRPr>
          </a:p>
        </p:txBody>
      </p:sp>
      <p:sp>
        <p:nvSpPr>
          <p:cNvPr id="16" name="Text Placeholder 9">
            <a:extLst>
              <a:ext uri="{FF2B5EF4-FFF2-40B4-BE49-F238E27FC236}">
                <a16:creationId xmlns:a16="http://schemas.microsoft.com/office/drawing/2014/main" id="{252D9470-A8CD-701E-E03B-BE533DBD947A}"/>
              </a:ext>
            </a:extLst>
          </p:cNvPr>
          <p:cNvSpPr txBox="1">
            <a:spLocks/>
          </p:cNvSpPr>
          <p:nvPr/>
        </p:nvSpPr>
        <p:spPr>
          <a:xfrm>
            <a:off x="6399647" y="3406664"/>
            <a:ext cx="4838700" cy="3159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None/>
              <a:defRPr sz="1800" b="0" i="0" kern="1200" spc="0" baseline="0">
                <a:solidFill>
                  <a:schemeClr val="tx2"/>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None/>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None/>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None/>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None/>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Service Area Formation	</a:t>
            </a:r>
          </a:p>
        </p:txBody>
      </p:sp>
      <p:sp>
        <p:nvSpPr>
          <p:cNvPr id="17" name="Text Placeholder 8">
            <a:extLst>
              <a:ext uri="{FF2B5EF4-FFF2-40B4-BE49-F238E27FC236}">
                <a16:creationId xmlns:a16="http://schemas.microsoft.com/office/drawing/2014/main" id="{ED783359-37B3-7284-1D49-6D8D64847660}"/>
              </a:ext>
            </a:extLst>
          </p:cNvPr>
          <p:cNvSpPr txBox="1">
            <a:spLocks/>
          </p:cNvSpPr>
          <p:nvPr/>
        </p:nvSpPr>
        <p:spPr>
          <a:xfrm>
            <a:off x="6474461" y="3753857"/>
            <a:ext cx="4838700" cy="315915"/>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6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Timeline to be determined</a:t>
            </a:r>
          </a:p>
        </p:txBody>
      </p:sp>
    </p:spTree>
    <p:extLst>
      <p:ext uri="{BB962C8B-B14F-4D97-AF65-F5344CB8AC3E}">
        <p14:creationId xmlns:p14="http://schemas.microsoft.com/office/powerpoint/2010/main" val="3856181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0FA04-6227-9040-92A6-9514A59B8E7B}"/>
              </a:ext>
            </a:extLst>
          </p:cNvPr>
          <p:cNvSpPr>
            <a:spLocks noGrp="1"/>
          </p:cNvSpPr>
          <p:nvPr>
            <p:ph type="title"/>
          </p:nvPr>
        </p:nvSpPr>
        <p:spPr>
          <a:xfrm>
            <a:off x="964023" y="879063"/>
            <a:ext cx="4941477" cy="633853"/>
          </a:xfrm>
        </p:spPr>
        <p:txBody>
          <a:bodyPr>
            <a:normAutofit fontScale="90000"/>
          </a:bodyPr>
          <a:lstStyle/>
          <a:p>
            <a:r>
              <a:rPr lang="en-US" dirty="0" err="1"/>
              <a:t>RuRAL</a:t>
            </a:r>
            <a:r>
              <a:rPr lang="en-US" dirty="0"/>
              <a:t> CAP</a:t>
            </a:r>
            <a:br>
              <a:rPr lang="en-US" dirty="0"/>
            </a:br>
            <a:r>
              <a:rPr lang="en-US" sz="1600" dirty="0"/>
              <a:t>Mutual Self-Help Housing</a:t>
            </a:r>
            <a:endParaRPr lang="en-US" dirty="0"/>
          </a:p>
        </p:txBody>
      </p:sp>
      <p:sp>
        <p:nvSpPr>
          <p:cNvPr id="3" name="Text Placeholder 2">
            <a:extLst>
              <a:ext uri="{FF2B5EF4-FFF2-40B4-BE49-F238E27FC236}">
                <a16:creationId xmlns:a16="http://schemas.microsoft.com/office/drawing/2014/main" id="{9CD657E5-4675-E84E-840E-4F6D4868C5A9}"/>
              </a:ext>
            </a:extLst>
          </p:cNvPr>
          <p:cNvSpPr>
            <a:spLocks noGrp="1"/>
          </p:cNvSpPr>
          <p:nvPr>
            <p:ph type="body" idx="1"/>
          </p:nvPr>
        </p:nvSpPr>
        <p:spPr/>
        <p:txBody>
          <a:bodyPr/>
          <a:lstStyle/>
          <a:p>
            <a:r>
              <a:rPr lang="en-US" dirty="0"/>
              <a:t>Assembly Considerations</a:t>
            </a:r>
          </a:p>
        </p:txBody>
      </p:sp>
      <p:sp>
        <p:nvSpPr>
          <p:cNvPr id="5" name="Content Placeholder 4">
            <a:extLst>
              <a:ext uri="{FF2B5EF4-FFF2-40B4-BE49-F238E27FC236}">
                <a16:creationId xmlns:a16="http://schemas.microsoft.com/office/drawing/2014/main" id="{0B4B9306-DDC0-AD4F-A9C2-739C6AEB0172}"/>
              </a:ext>
            </a:extLst>
          </p:cNvPr>
          <p:cNvSpPr>
            <a:spLocks noGrp="1"/>
          </p:cNvSpPr>
          <p:nvPr>
            <p:ph sz="half" idx="2"/>
          </p:nvPr>
        </p:nvSpPr>
        <p:spPr>
          <a:xfrm>
            <a:off x="964023" y="2786446"/>
            <a:ext cx="4827178" cy="1942138"/>
          </a:xfrm>
        </p:spPr>
        <p:txBody>
          <a:bodyPr/>
          <a:lstStyle/>
          <a:p>
            <a:r>
              <a:rPr lang="en-US" dirty="0"/>
              <a:t>Best Interest Finding – Economic Development </a:t>
            </a:r>
          </a:p>
          <a:p>
            <a:r>
              <a:rPr lang="en-US" dirty="0"/>
              <a:t>Memorandum of Understanding</a:t>
            </a:r>
          </a:p>
          <a:p>
            <a:r>
              <a:rPr lang="en-US" dirty="0"/>
              <a:t>Timing</a:t>
            </a:r>
          </a:p>
          <a:p>
            <a:r>
              <a:rPr lang="en-US" dirty="0"/>
              <a:t>Land disposal</a:t>
            </a:r>
          </a:p>
          <a:p>
            <a:r>
              <a:rPr lang="en-US" dirty="0"/>
              <a:t>Vision of subdivision</a:t>
            </a:r>
          </a:p>
          <a:p>
            <a:pPr marL="0" indent="0">
              <a:buNone/>
            </a:pPr>
            <a:endParaRPr lang="en-US" dirty="0"/>
          </a:p>
          <a:p>
            <a:endParaRPr lang="en-US" dirty="0"/>
          </a:p>
        </p:txBody>
      </p:sp>
      <p:sp>
        <p:nvSpPr>
          <p:cNvPr id="4" name="Text Placeholder 3">
            <a:extLst>
              <a:ext uri="{FF2B5EF4-FFF2-40B4-BE49-F238E27FC236}">
                <a16:creationId xmlns:a16="http://schemas.microsoft.com/office/drawing/2014/main" id="{6AF03CC0-7DA0-ED4F-B612-580E138D588A}"/>
              </a:ext>
            </a:extLst>
          </p:cNvPr>
          <p:cNvSpPr>
            <a:spLocks noGrp="1"/>
          </p:cNvSpPr>
          <p:nvPr>
            <p:ph type="body" idx="10"/>
          </p:nvPr>
        </p:nvSpPr>
        <p:spPr/>
        <p:txBody>
          <a:bodyPr/>
          <a:lstStyle/>
          <a:p>
            <a:r>
              <a:rPr lang="en-US" dirty="0" err="1"/>
              <a:t>RuRAL</a:t>
            </a:r>
            <a:r>
              <a:rPr lang="en-US" dirty="0"/>
              <a:t> CAP Considerations</a:t>
            </a:r>
          </a:p>
        </p:txBody>
      </p:sp>
      <p:sp>
        <p:nvSpPr>
          <p:cNvPr id="6" name="Content Placeholder 5">
            <a:extLst>
              <a:ext uri="{FF2B5EF4-FFF2-40B4-BE49-F238E27FC236}">
                <a16:creationId xmlns:a16="http://schemas.microsoft.com/office/drawing/2014/main" id="{B7D8EEE0-6E1C-9F47-936F-25FCC2FC368C}"/>
              </a:ext>
            </a:extLst>
          </p:cNvPr>
          <p:cNvSpPr>
            <a:spLocks noGrp="1"/>
          </p:cNvSpPr>
          <p:nvPr>
            <p:ph sz="half" idx="13"/>
          </p:nvPr>
        </p:nvSpPr>
        <p:spPr/>
        <p:txBody>
          <a:bodyPr/>
          <a:lstStyle/>
          <a:p>
            <a:r>
              <a:rPr lang="en-US" dirty="0"/>
              <a:t>Memorandum of Understanding</a:t>
            </a:r>
          </a:p>
          <a:p>
            <a:r>
              <a:rPr lang="en-US" dirty="0"/>
              <a:t>Capacity to oversee 4 projects at a given time</a:t>
            </a:r>
          </a:p>
          <a:p>
            <a:r>
              <a:rPr lang="en-US" dirty="0"/>
              <a:t>Site control</a:t>
            </a:r>
            <a:endParaRPr lang="en-US" baseline="30000" dirty="0"/>
          </a:p>
          <a:p>
            <a:r>
              <a:rPr lang="en-US" dirty="0"/>
              <a:t>Ideally, land is previously subdivided </a:t>
            </a:r>
          </a:p>
        </p:txBody>
      </p:sp>
      <p:sp>
        <p:nvSpPr>
          <p:cNvPr id="9" name="Slide Number Placeholder 8">
            <a:extLst>
              <a:ext uri="{FF2B5EF4-FFF2-40B4-BE49-F238E27FC236}">
                <a16:creationId xmlns:a16="http://schemas.microsoft.com/office/drawing/2014/main" id="{9A5802D8-6C81-6C4F-97CF-C1F2344EE894}"/>
              </a:ext>
            </a:extLst>
          </p:cNvPr>
          <p:cNvSpPr>
            <a:spLocks noGrp="1"/>
          </p:cNvSpPr>
          <p:nvPr>
            <p:ph type="sldNum" sz="quarter" idx="16"/>
          </p:nvPr>
        </p:nvSpPr>
        <p:spPr>
          <a:xfrm>
            <a:off x="971550" y="6332220"/>
            <a:ext cx="523240" cy="247651"/>
          </a:xfrm>
        </p:spPr>
        <p:txBody>
          <a:bodyPr/>
          <a:lstStyle/>
          <a:p>
            <a:pPr algn="l"/>
            <a:fld id="{294A09A9-5501-47C1-A89A-A340965A2BE2}" type="slidenum">
              <a:rPr lang="en-US" smtClean="0"/>
              <a:pPr algn="l"/>
              <a:t>5</a:t>
            </a:fld>
            <a:endParaRPr lang="en-US" dirty="0"/>
          </a:p>
        </p:txBody>
      </p:sp>
      <p:sp>
        <p:nvSpPr>
          <p:cNvPr id="8" name="Footer Placeholder 7">
            <a:extLst>
              <a:ext uri="{FF2B5EF4-FFF2-40B4-BE49-F238E27FC236}">
                <a16:creationId xmlns:a16="http://schemas.microsoft.com/office/drawing/2014/main" id="{2A659727-BBB9-9B49-BCA1-694F74F717C4}"/>
              </a:ext>
            </a:extLst>
          </p:cNvPr>
          <p:cNvSpPr>
            <a:spLocks noGrp="1"/>
          </p:cNvSpPr>
          <p:nvPr>
            <p:ph type="ftr" sz="quarter" idx="15"/>
          </p:nvPr>
        </p:nvSpPr>
        <p:spPr>
          <a:xfrm>
            <a:off x="1494790" y="6332220"/>
            <a:ext cx="1497330" cy="247651"/>
          </a:xfrm>
        </p:spPr>
        <p:txBody>
          <a:bodyPr/>
          <a:lstStyle/>
          <a:p>
            <a:r>
              <a:rPr lang="en-US"/>
              <a:t>Housing Update</a:t>
            </a:r>
            <a:endParaRPr lang="en-US" sz="1100" dirty="0"/>
          </a:p>
        </p:txBody>
      </p:sp>
      <p:sp>
        <p:nvSpPr>
          <p:cNvPr id="18" name="Date Placeholder 3">
            <a:extLst>
              <a:ext uri="{FF2B5EF4-FFF2-40B4-BE49-F238E27FC236}">
                <a16:creationId xmlns:a16="http://schemas.microsoft.com/office/drawing/2014/main" id="{F81D4B1A-BE69-469D-B4E9-C605222B67FD}"/>
              </a:ext>
            </a:extLst>
          </p:cNvPr>
          <p:cNvSpPr txBox="1">
            <a:spLocks/>
          </p:cNvSpPr>
          <p:nvPr/>
        </p:nvSpPr>
        <p:spPr>
          <a:xfrm>
            <a:off x="10779462" y="6329381"/>
            <a:ext cx="1313180" cy="247651"/>
          </a:xfrm>
          <a:prstGeom prst="rect">
            <a:avLst/>
          </a:prstGeom>
        </p:spPr>
        <p:txBody>
          <a:bodyPr vert="horz" lIns="0" tIns="0" rIns="0" bIns="0" rtlCol="0" anchor="t" anchorCtr="0"/>
          <a:lstStyle>
            <a:defPPr>
              <a:defRPr lang="en-US"/>
            </a:defPPr>
            <a:lvl1pPr marL="0" algn="l" defTabSz="914400" rtl="0" eaLnBrk="1" latinLnBrk="0" hangingPunct="1">
              <a:defRPr sz="1100" b="0" i="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CA8E82-58CD-E045-8B98-B7A85B79B752}" type="datetime4">
              <a:rPr lang="en-US" smtClean="0"/>
              <a:pPr/>
              <a:t>January 19, 2024</a:t>
            </a:fld>
            <a:endParaRPr lang="en-US" dirty="0"/>
          </a:p>
        </p:txBody>
      </p:sp>
      <p:sp>
        <p:nvSpPr>
          <p:cNvPr id="7" name="TextBox 6">
            <a:extLst>
              <a:ext uri="{FF2B5EF4-FFF2-40B4-BE49-F238E27FC236}">
                <a16:creationId xmlns:a16="http://schemas.microsoft.com/office/drawing/2014/main" id="{3A8AA70C-24C4-2D65-DFA7-B6CAD9B744AC}"/>
              </a:ext>
            </a:extLst>
          </p:cNvPr>
          <p:cNvSpPr txBox="1"/>
          <p:nvPr/>
        </p:nvSpPr>
        <p:spPr>
          <a:xfrm>
            <a:off x="964024" y="5453149"/>
            <a:ext cx="10154918" cy="492443"/>
          </a:xfrm>
          <a:prstGeom prst="rect">
            <a:avLst/>
          </a:prstGeom>
          <a:noFill/>
        </p:spPr>
        <p:txBody>
          <a:bodyPr wrap="square" rtlCol="0">
            <a:spAutoFit/>
          </a:bodyPr>
          <a:lstStyle/>
          <a:p>
            <a:pPr algn="just"/>
            <a:r>
              <a:rPr lang="en-US" sz="1400" b="1" dirty="0">
                <a:solidFill>
                  <a:schemeClr val="bg1"/>
                </a:solidFill>
              </a:rPr>
              <a:t>Recommended Motion</a:t>
            </a:r>
            <a:r>
              <a:rPr lang="en-US" sz="1400" dirty="0">
                <a:solidFill>
                  <a:schemeClr val="bg1"/>
                </a:solidFill>
              </a:rPr>
              <a:t>: </a:t>
            </a:r>
            <a:r>
              <a:rPr lang="en-US" sz="1200" dirty="0">
                <a:solidFill>
                  <a:schemeClr val="bg1"/>
                </a:solidFill>
              </a:rPr>
              <a:t>“</a:t>
            </a:r>
            <a:r>
              <a:rPr lang="en-US" sz="1200" i="1" dirty="0">
                <a:solidFill>
                  <a:schemeClr val="bg1"/>
                </a:solidFill>
              </a:rPr>
              <a:t>I move to direct staff to work with </a:t>
            </a:r>
            <a:r>
              <a:rPr lang="en-US" sz="1200" i="1" dirty="0" err="1">
                <a:solidFill>
                  <a:schemeClr val="bg1"/>
                </a:solidFill>
              </a:rPr>
              <a:t>RuRAL</a:t>
            </a:r>
            <a:r>
              <a:rPr lang="en-US" sz="1200" i="1" dirty="0">
                <a:solidFill>
                  <a:schemeClr val="bg1"/>
                </a:solidFill>
              </a:rPr>
              <a:t> CAP to explore a partnership to develop a Mutual Self-Help Housing program at a site that is feasible for home construction and best meets the needs of the community.” </a:t>
            </a:r>
            <a:endParaRPr lang="en-US" sz="1200" dirty="0">
              <a:solidFill>
                <a:schemeClr val="bg1"/>
              </a:solidFill>
            </a:endParaRPr>
          </a:p>
        </p:txBody>
      </p:sp>
    </p:spTree>
    <p:extLst>
      <p:ext uri="{BB962C8B-B14F-4D97-AF65-F5344CB8AC3E}">
        <p14:creationId xmlns:p14="http://schemas.microsoft.com/office/powerpoint/2010/main" val="767675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1EB1D7F-284F-6F46-99FA-EBB8ED69D7EA}"/>
              </a:ext>
            </a:extLst>
          </p:cNvPr>
          <p:cNvSpPr>
            <a:spLocks noGrp="1"/>
          </p:cNvSpPr>
          <p:nvPr>
            <p:ph type="title"/>
          </p:nvPr>
        </p:nvSpPr>
        <p:spPr>
          <a:xfrm>
            <a:off x="964022" y="879063"/>
            <a:ext cx="7532277" cy="610863"/>
          </a:xfrm>
        </p:spPr>
        <p:txBody>
          <a:bodyPr>
            <a:normAutofit/>
          </a:bodyPr>
          <a:lstStyle/>
          <a:p>
            <a:r>
              <a:rPr lang="en-US" dirty="0"/>
              <a:t>Land Lottery</a:t>
            </a:r>
          </a:p>
        </p:txBody>
      </p:sp>
      <p:sp>
        <p:nvSpPr>
          <p:cNvPr id="17" name="Slide Number Placeholder 16">
            <a:extLst>
              <a:ext uri="{FF2B5EF4-FFF2-40B4-BE49-F238E27FC236}">
                <a16:creationId xmlns:a16="http://schemas.microsoft.com/office/drawing/2014/main" id="{32DA2B67-BDBB-C945-988B-6C0D86F697CE}"/>
              </a:ext>
            </a:extLst>
          </p:cNvPr>
          <p:cNvSpPr>
            <a:spLocks noGrp="1"/>
          </p:cNvSpPr>
          <p:nvPr>
            <p:ph type="sldNum" sz="quarter" idx="34"/>
          </p:nvPr>
        </p:nvSpPr>
        <p:spPr>
          <a:xfrm>
            <a:off x="971550" y="6332220"/>
            <a:ext cx="523240" cy="247651"/>
          </a:xfrm>
        </p:spPr>
        <p:txBody>
          <a:bodyPr/>
          <a:lstStyle/>
          <a:p>
            <a:fld id="{294A09A9-5501-47C1-A89A-A340965A2BE2}" type="slidenum">
              <a:rPr lang="en-US" smtClean="0"/>
              <a:pPr/>
              <a:t>6</a:t>
            </a:fld>
            <a:endParaRPr lang="en-US" dirty="0"/>
          </a:p>
        </p:txBody>
      </p:sp>
      <p:sp>
        <p:nvSpPr>
          <p:cNvPr id="16" name="Footer Placeholder 15">
            <a:extLst>
              <a:ext uri="{FF2B5EF4-FFF2-40B4-BE49-F238E27FC236}">
                <a16:creationId xmlns:a16="http://schemas.microsoft.com/office/drawing/2014/main" id="{1EAEE347-BDD8-5349-BB37-C8938BFCFF4C}"/>
              </a:ext>
            </a:extLst>
          </p:cNvPr>
          <p:cNvSpPr>
            <a:spLocks noGrp="1"/>
          </p:cNvSpPr>
          <p:nvPr>
            <p:ph type="ftr" sz="quarter" idx="33"/>
          </p:nvPr>
        </p:nvSpPr>
        <p:spPr>
          <a:xfrm>
            <a:off x="1494790" y="6332220"/>
            <a:ext cx="1497330" cy="247651"/>
          </a:xfrm>
        </p:spPr>
        <p:txBody>
          <a:bodyPr/>
          <a:lstStyle/>
          <a:p>
            <a:r>
              <a:rPr lang="en-US" b="0"/>
              <a:t>Housing Update</a:t>
            </a:r>
            <a:endParaRPr lang="en-US" b="0" dirty="0"/>
          </a:p>
        </p:txBody>
      </p:sp>
      <p:sp>
        <p:nvSpPr>
          <p:cNvPr id="50" name="Date Placeholder 3">
            <a:extLst>
              <a:ext uri="{FF2B5EF4-FFF2-40B4-BE49-F238E27FC236}">
                <a16:creationId xmlns:a16="http://schemas.microsoft.com/office/drawing/2014/main" id="{7D353309-7E97-48EA-8ACC-B2751769E2D4}"/>
              </a:ext>
            </a:extLst>
          </p:cNvPr>
          <p:cNvSpPr txBox="1">
            <a:spLocks/>
          </p:cNvSpPr>
          <p:nvPr/>
        </p:nvSpPr>
        <p:spPr>
          <a:xfrm>
            <a:off x="10761532" y="6332220"/>
            <a:ext cx="1313180" cy="247651"/>
          </a:xfrm>
          <a:prstGeom prst="rect">
            <a:avLst/>
          </a:prstGeom>
        </p:spPr>
        <p:txBody>
          <a:bodyPr vert="horz" lIns="0" tIns="0" rIns="0" bIns="0" rtlCol="0" anchor="t" anchorCtr="0"/>
          <a:lstStyle>
            <a:defPPr>
              <a:defRPr lang="en-US"/>
            </a:defPPr>
            <a:lvl1pPr marL="0" algn="l" defTabSz="914400" rtl="0" eaLnBrk="1" latinLnBrk="0" hangingPunct="1">
              <a:defRPr sz="1100" b="0" i="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CA8E82-58CD-E045-8B98-B7A85B79B752}" type="datetime4">
              <a:rPr lang="en-US" smtClean="0"/>
              <a:pPr/>
              <a:t>January 19, 2024</a:t>
            </a:fld>
            <a:endParaRPr lang="en-US" dirty="0"/>
          </a:p>
        </p:txBody>
      </p:sp>
      <p:sp>
        <p:nvSpPr>
          <p:cNvPr id="40" name="TextBox 39">
            <a:extLst>
              <a:ext uri="{FF2B5EF4-FFF2-40B4-BE49-F238E27FC236}">
                <a16:creationId xmlns:a16="http://schemas.microsoft.com/office/drawing/2014/main" id="{E3C9A54A-99C5-49A4-1C4E-CA485E5268C5}"/>
              </a:ext>
            </a:extLst>
          </p:cNvPr>
          <p:cNvSpPr txBox="1"/>
          <p:nvPr/>
        </p:nvSpPr>
        <p:spPr>
          <a:xfrm>
            <a:off x="964022" y="1828800"/>
            <a:ext cx="7731091" cy="3693319"/>
          </a:xfrm>
          <a:prstGeom prst="rect">
            <a:avLst/>
          </a:prstGeom>
          <a:noFill/>
        </p:spPr>
        <p:txBody>
          <a:bodyPr wrap="square" rtlCol="0">
            <a:spAutoFit/>
          </a:bodyPr>
          <a:lstStyle/>
          <a:p>
            <a:pPr marL="285750" indent="-285750">
              <a:buFont typeface="Wingdings" panose="05000000000000000000" pitchFamily="2" charset="2"/>
              <a:buChar char="§"/>
            </a:pPr>
            <a:r>
              <a:rPr lang="en-US" dirty="0">
                <a:solidFill>
                  <a:schemeClr val="bg1"/>
                </a:solidFill>
              </a:rPr>
              <a:t>Best-suited use as a means of disposal is when there is a limited number of Borough owned parcels for sale and the demand from potential buyers exceeds the number of available parcels.</a:t>
            </a:r>
          </a:p>
          <a:p>
            <a:pPr marL="285750" indent="-285750">
              <a:buFont typeface="Wingdings" panose="05000000000000000000" pitchFamily="2" charset="2"/>
              <a:buChar char="§"/>
            </a:pPr>
            <a:endParaRPr lang="en-US" dirty="0">
              <a:solidFill>
                <a:schemeClr val="bg1"/>
              </a:solidFill>
            </a:endParaRPr>
          </a:p>
          <a:p>
            <a:pPr marL="285750" indent="-285750">
              <a:buFont typeface="Wingdings" panose="05000000000000000000" pitchFamily="2" charset="2"/>
              <a:buChar char="§"/>
            </a:pPr>
            <a:r>
              <a:rPr lang="en-US" dirty="0">
                <a:solidFill>
                  <a:schemeClr val="bg1"/>
                </a:solidFill>
              </a:rPr>
              <a:t>Historical uses include Waterfall Subdivision</a:t>
            </a:r>
          </a:p>
          <a:p>
            <a:endParaRPr lang="en-US" dirty="0">
              <a:solidFill>
                <a:schemeClr val="bg1"/>
              </a:solidFill>
            </a:endParaRPr>
          </a:p>
          <a:p>
            <a:pPr marL="285750" indent="-285750">
              <a:buFont typeface="Wingdings" panose="05000000000000000000" pitchFamily="2" charset="2"/>
              <a:buChar char="§"/>
            </a:pPr>
            <a:r>
              <a:rPr lang="en-US" dirty="0">
                <a:solidFill>
                  <a:schemeClr val="bg1"/>
                </a:solidFill>
              </a:rPr>
              <a:t>Does not guarantee the right to purchase Borough owned land below fair market value, it guarantees the right to put an offer on property at fair market value</a:t>
            </a:r>
          </a:p>
          <a:p>
            <a:pPr lvl="1"/>
            <a:endParaRPr lang="en-US" dirty="0">
              <a:solidFill>
                <a:schemeClr val="bg1"/>
              </a:solidFill>
            </a:endParaRPr>
          </a:p>
          <a:p>
            <a:pPr lvl="1" algn="ctr"/>
            <a:r>
              <a:rPr lang="en-US" i="1" dirty="0">
                <a:solidFill>
                  <a:schemeClr val="bg1"/>
                </a:solidFill>
              </a:rPr>
              <a:t>Staff is recommending not to pursue a land lottery currently as we do not have a situation where demand exceeds supply of available Borough owned parcels for sale</a:t>
            </a:r>
          </a:p>
        </p:txBody>
      </p:sp>
    </p:spTree>
    <p:extLst>
      <p:ext uri="{BB962C8B-B14F-4D97-AF65-F5344CB8AC3E}">
        <p14:creationId xmlns:p14="http://schemas.microsoft.com/office/powerpoint/2010/main" val="188845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026B5-2F88-BA48-A996-4A13FDFAA43A}"/>
              </a:ext>
            </a:extLst>
          </p:cNvPr>
          <p:cNvSpPr>
            <a:spLocks noGrp="1"/>
          </p:cNvSpPr>
          <p:nvPr>
            <p:ph type="title"/>
          </p:nvPr>
        </p:nvSpPr>
        <p:spPr/>
        <p:txBody>
          <a:bodyPr>
            <a:normAutofit fontScale="90000"/>
          </a:bodyPr>
          <a:lstStyle/>
          <a:p>
            <a:r>
              <a:rPr lang="en-US" dirty="0"/>
              <a:t>Housing Capital Fund</a:t>
            </a:r>
          </a:p>
        </p:txBody>
      </p:sp>
      <p:sp>
        <p:nvSpPr>
          <p:cNvPr id="3" name="Text Placeholder 2">
            <a:extLst>
              <a:ext uri="{FF2B5EF4-FFF2-40B4-BE49-F238E27FC236}">
                <a16:creationId xmlns:a16="http://schemas.microsoft.com/office/drawing/2014/main" id="{A5ABDF8F-0AD5-5C43-9EF3-8679B9897E01}"/>
              </a:ext>
            </a:extLst>
          </p:cNvPr>
          <p:cNvSpPr>
            <a:spLocks noGrp="1"/>
          </p:cNvSpPr>
          <p:nvPr>
            <p:ph type="body" idx="1"/>
          </p:nvPr>
        </p:nvSpPr>
        <p:spPr/>
        <p:txBody>
          <a:bodyPr/>
          <a:lstStyle/>
          <a:p>
            <a:r>
              <a:rPr lang="en-US" dirty="0"/>
              <a:t>Created in FY2023</a:t>
            </a:r>
          </a:p>
        </p:txBody>
      </p:sp>
      <p:sp>
        <p:nvSpPr>
          <p:cNvPr id="4" name="Content Placeholder 3">
            <a:extLst>
              <a:ext uri="{FF2B5EF4-FFF2-40B4-BE49-F238E27FC236}">
                <a16:creationId xmlns:a16="http://schemas.microsoft.com/office/drawing/2014/main" id="{7782A119-28D1-B54D-A879-A0DDEC296674}"/>
              </a:ext>
            </a:extLst>
          </p:cNvPr>
          <p:cNvSpPr>
            <a:spLocks noGrp="1"/>
          </p:cNvSpPr>
          <p:nvPr>
            <p:ph sz="half" idx="2"/>
          </p:nvPr>
        </p:nvSpPr>
        <p:spPr>
          <a:xfrm>
            <a:off x="996533" y="2622333"/>
            <a:ext cx="3036477" cy="1942138"/>
          </a:xfrm>
        </p:spPr>
        <p:txBody>
          <a:bodyPr/>
          <a:lstStyle/>
          <a:p>
            <a:r>
              <a:rPr lang="en-US" dirty="0"/>
              <a:t>$7 million transfer from General Fund</a:t>
            </a:r>
          </a:p>
          <a:p>
            <a:pPr marL="0" indent="0">
              <a:buNone/>
            </a:pPr>
            <a:endParaRPr lang="en-US" dirty="0"/>
          </a:p>
          <a:p>
            <a:endParaRPr lang="en-US" dirty="0"/>
          </a:p>
        </p:txBody>
      </p:sp>
      <p:sp>
        <p:nvSpPr>
          <p:cNvPr id="5" name="Text Placeholder 4">
            <a:extLst>
              <a:ext uri="{FF2B5EF4-FFF2-40B4-BE49-F238E27FC236}">
                <a16:creationId xmlns:a16="http://schemas.microsoft.com/office/drawing/2014/main" id="{B55E5840-ED0D-0349-88F3-4E90A0094985}"/>
              </a:ext>
            </a:extLst>
          </p:cNvPr>
          <p:cNvSpPr>
            <a:spLocks noGrp="1"/>
          </p:cNvSpPr>
          <p:nvPr>
            <p:ph type="body" idx="10"/>
          </p:nvPr>
        </p:nvSpPr>
        <p:spPr/>
        <p:txBody>
          <a:bodyPr/>
          <a:lstStyle/>
          <a:p>
            <a:r>
              <a:rPr lang="en-US" dirty="0"/>
              <a:t>Expenditures</a:t>
            </a:r>
          </a:p>
        </p:txBody>
      </p:sp>
      <p:sp>
        <p:nvSpPr>
          <p:cNvPr id="6" name="Content Placeholder 5">
            <a:extLst>
              <a:ext uri="{FF2B5EF4-FFF2-40B4-BE49-F238E27FC236}">
                <a16:creationId xmlns:a16="http://schemas.microsoft.com/office/drawing/2014/main" id="{34801285-85FB-FD43-9631-322998389AF0}"/>
              </a:ext>
            </a:extLst>
          </p:cNvPr>
          <p:cNvSpPr>
            <a:spLocks noGrp="1"/>
          </p:cNvSpPr>
          <p:nvPr>
            <p:ph sz="half" idx="11"/>
          </p:nvPr>
        </p:nvSpPr>
        <p:spPr>
          <a:xfrm>
            <a:off x="4569372" y="2599639"/>
            <a:ext cx="3080510" cy="3338689"/>
          </a:xfrm>
        </p:spPr>
        <p:txBody>
          <a:bodyPr>
            <a:normAutofit/>
          </a:bodyPr>
          <a:lstStyle/>
          <a:p>
            <a:r>
              <a:rPr lang="en-US" dirty="0"/>
              <a:t>Fawn Mountain ROW Parcel Acquisition: $151,274</a:t>
            </a:r>
          </a:p>
          <a:p>
            <a:r>
              <a:rPr lang="en-US" dirty="0"/>
              <a:t>Phase 1 ESA: $3,400</a:t>
            </a:r>
          </a:p>
          <a:p>
            <a:r>
              <a:rPr lang="en-US" dirty="0"/>
              <a:t>Mile 17 Subdivision Contract: $51,980</a:t>
            </a:r>
          </a:p>
          <a:p>
            <a:r>
              <a:rPr lang="en-US" b="1" dirty="0"/>
              <a:t>Remaining Fund Balance: $6,793,446</a:t>
            </a:r>
          </a:p>
        </p:txBody>
      </p:sp>
      <p:sp>
        <p:nvSpPr>
          <p:cNvPr id="7" name="Text Placeholder 6">
            <a:extLst>
              <a:ext uri="{FF2B5EF4-FFF2-40B4-BE49-F238E27FC236}">
                <a16:creationId xmlns:a16="http://schemas.microsoft.com/office/drawing/2014/main" id="{8820E658-15B8-6C4B-A736-3D894774670E}"/>
              </a:ext>
            </a:extLst>
          </p:cNvPr>
          <p:cNvSpPr>
            <a:spLocks noGrp="1"/>
          </p:cNvSpPr>
          <p:nvPr>
            <p:ph type="body" idx="12"/>
          </p:nvPr>
        </p:nvSpPr>
        <p:spPr/>
        <p:txBody>
          <a:bodyPr/>
          <a:lstStyle/>
          <a:p>
            <a:r>
              <a:rPr lang="en-US" dirty="0"/>
              <a:t>Future Expenditures?</a:t>
            </a:r>
          </a:p>
        </p:txBody>
      </p:sp>
      <p:sp>
        <p:nvSpPr>
          <p:cNvPr id="8" name="Content Placeholder 7">
            <a:extLst>
              <a:ext uri="{FF2B5EF4-FFF2-40B4-BE49-F238E27FC236}">
                <a16:creationId xmlns:a16="http://schemas.microsoft.com/office/drawing/2014/main" id="{7F52F621-1B1F-5E49-939F-12BD1A0FD522}"/>
              </a:ext>
            </a:extLst>
          </p:cNvPr>
          <p:cNvSpPr>
            <a:spLocks noGrp="1"/>
          </p:cNvSpPr>
          <p:nvPr>
            <p:ph sz="half" idx="13"/>
          </p:nvPr>
        </p:nvSpPr>
        <p:spPr>
          <a:xfrm>
            <a:off x="8186244" y="2599639"/>
            <a:ext cx="3036477" cy="3434313"/>
          </a:xfrm>
        </p:spPr>
        <p:txBody>
          <a:bodyPr>
            <a:normAutofit fontScale="92500" lnSpcReduction="20000"/>
          </a:bodyPr>
          <a:lstStyle/>
          <a:p>
            <a:r>
              <a:rPr lang="en-US" dirty="0"/>
              <a:t>Mile 17 Infrastructure</a:t>
            </a:r>
          </a:p>
          <a:p>
            <a:pPr lvl="1"/>
            <a:r>
              <a:rPr lang="en-US" dirty="0"/>
              <a:t>Road Construction</a:t>
            </a:r>
          </a:p>
          <a:p>
            <a:pPr lvl="1"/>
            <a:r>
              <a:rPr lang="en-US" dirty="0"/>
              <a:t>Electrical</a:t>
            </a:r>
          </a:p>
          <a:p>
            <a:r>
              <a:rPr lang="en-US" dirty="0"/>
              <a:t>Fawn Mountain Subdivision</a:t>
            </a:r>
          </a:p>
          <a:p>
            <a:pPr lvl="1"/>
            <a:r>
              <a:rPr lang="en-US" dirty="0"/>
              <a:t>Entrance to Service Area</a:t>
            </a:r>
          </a:p>
          <a:p>
            <a:pPr lvl="1"/>
            <a:r>
              <a:rPr lang="en-US" dirty="0"/>
              <a:t>Surveying</a:t>
            </a:r>
          </a:p>
          <a:p>
            <a:pPr lvl="1"/>
            <a:r>
              <a:rPr lang="en-US" dirty="0"/>
              <a:t>Subdivision Design</a:t>
            </a:r>
          </a:p>
          <a:p>
            <a:r>
              <a:rPr lang="en-US" dirty="0"/>
              <a:t>Fawn Mountain Infrastructure</a:t>
            </a:r>
          </a:p>
          <a:p>
            <a:pPr lvl="1"/>
            <a:r>
              <a:rPr lang="en-US" dirty="0"/>
              <a:t>Road Construction</a:t>
            </a:r>
          </a:p>
          <a:p>
            <a:pPr lvl="1"/>
            <a:r>
              <a:rPr lang="en-US" dirty="0"/>
              <a:t>Electrical</a:t>
            </a:r>
          </a:p>
          <a:p>
            <a:r>
              <a:rPr lang="en-US" dirty="0"/>
              <a:t>Future Projects</a:t>
            </a:r>
          </a:p>
          <a:p>
            <a:pPr lvl="1"/>
            <a:r>
              <a:rPr lang="en-US" dirty="0"/>
              <a:t>Revilla Road</a:t>
            </a:r>
          </a:p>
          <a:p>
            <a:pPr lvl="1"/>
            <a:r>
              <a:rPr lang="en-US" dirty="0"/>
              <a:t>Cedarwood</a:t>
            </a:r>
          </a:p>
          <a:p>
            <a:pPr lvl="1"/>
            <a:r>
              <a:rPr lang="en-US" dirty="0"/>
              <a:t>Unidentified Projects</a:t>
            </a:r>
          </a:p>
          <a:p>
            <a:pPr marL="0" indent="0">
              <a:buNone/>
            </a:pPr>
            <a:endParaRPr lang="en-US" dirty="0"/>
          </a:p>
          <a:p>
            <a:pPr marL="0" indent="0">
              <a:buNone/>
            </a:pPr>
            <a:endParaRPr lang="en-US" dirty="0"/>
          </a:p>
          <a:p>
            <a:endParaRPr lang="en-US" dirty="0"/>
          </a:p>
        </p:txBody>
      </p:sp>
      <p:sp>
        <p:nvSpPr>
          <p:cNvPr id="11" name="Slide Number Placeholder 10">
            <a:extLst>
              <a:ext uri="{FF2B5EF4-FFF2-40B4-BE49-F238E27FC236}">
                <a16:creationId xmlns:a16="http://schemas.microsoft.com/office/drawing/2014/main" id="{8B50C3FA-D20D-3049-9C7F-6F37D4E022C5}"/>
              </a:ext>
            </a:extLst>
          </p:cNvPr>
          <p:cNvSpPr>
            <a:spLocks noGrp="1"/>
          </p:cNvSpPr>
          <p:nvPr>
            <p:ph type="sldNum" sz="quarter" idx="16"/>
          </p:nvPr>
        </p:nvSpPr>
        <p:spPr>
          <a:xfrm>
            <a:off x="971550" y="6332220"/>
            <a:ext cx="523240" cy="247651"/>
          </a:xfrm>
        </p:spPr>
        <p:txBody>
          <a:bodyPr/>
          <a:lstStyle/>
          <a:p>
            <a:pPr algn="l"/>
            <a:fld id="{294A09A9-5501-47C1-A89A-A340965A2BE2}" type="slidenum">
              <a:rPr lang="en-US" smtClean="0"/>
              <a:pPr algn="l"/>
              <a:t>7</a:t>
            </a:fld>
            <a:endParaRPr lang="en-US" dirty="0"/>
          </a:p>
        </p:txBody>
      </p:sp>
      <p:sp>
        <p:nvSpPr>
          <p:cNvPr id="10" name="Footer Placeholder 9">
            <a:extLst>
              <a:ext uri="{FF2B5EF4-FFF2-40B4-BE49-F238E27FC236}">
                <a16:creationId xmlns:a16="http://schemas.microsoft.com/office/drawing/2014/main" id="{56278D20-060E-1942-9A72-E600C02A8208}"/>
              </a:ext>
            </a:extLst>
          </p:cNvPr>
          <p:cNvSpPr>
            <a:spLocks noGrp="1"/>
          </p:cNvSpPr>
          <p:nvPr>
            <p:ph type="ftr" sz="quarter" idx="15"/>
          </p:nvPr>
        </p:nvSpPr>
        <p:spPr>
          <a:xfrm>
            <a:off x="1494790" y="6332220"/>
            <a:ext cx="1497330" cy="247651"/>
          </a:xfrm>
        </p:spPr>
        <p:txBody>
          <a:bodyPr/>
          <a:lstStyle/>
          <a:p>
            <a:r>
              <a:rPr lang="en-US"/>
              <a:t>Housing Update</a:t>
            </a:r>
            <a:endParaRPr lang="en-US" sz="1100" dirty="0"/>
          </a:p>
        </p:txBody>
      </p:sp>
      <p:sp>
        <p:nvSpPr>
          <p:cNvPr id="12" name="Date Placeholder 3">
            <a:extLst>
              <a:ext uri="{FF2B5EF4-FFF2-40B4-BE49-F238E27FC236}">
                <a16:creationId xmlns:a16="http://schemas.microsoft.com/office/drawing/2014/main" id="{4DD34D67-E258-443E-8B33-EE16DD144A3A}"/>
              </a:ext>
            </a:extLst>
          </p:cNvPr>
          <p:cNvSpPr txBox="1">
            <a:spLocks/>
          </p:cNvSpPr>
          <p:nvPr/>
        </p:nvSpPr>
        <p:spPr>
          <a:xfrm>
            <a:off x="10761531" y="6332220"/>
            <a:ext cx="1313180" cy="247651"/>
          </a:xfrm>
          <a:prstGeom prst="rect">
            <a:avLst/>
          </a:prstGeom>
        </p:spPr>
        <p:txBody>
          <a:bodyPr vert="horz" lIns="0" tIns="0" rIns="0" bIns="0" rtlCol="0" anchor="t" anchorCtr="0"/>
          <a:lstStyle>
            <a:defPPr>
              <a:defRPr lang="en-US"/>
            </a:defPPr>
            <a:lvl1pPr marL="0" algn="l" defTabSz="914400" rtl="0" eaLnBrk="1" latinLnBrk="0" hangingPunct="1">
              <a:defRPr sz="1100" b="0" i="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CA8E82-58CD-E045-8B98-B7A85B79B752}" type="datetime4">
              <a:rPr lang="en-US" smtClean="0"/>
              <a:pPr/>
              <a:t>January 19, 2024</a:t>
            </a:fld>
            <a:endParaRPr lang="en-US" dirty="0"/>
          </a:p>
        </p:txBody>
      </p:sp>
    </p:spTree>
    <p:extLst>
      <p:ext uri="{BB962C8B-B14F-4D97-AF65-F5344CB8AC3E}">
        <p14:creationId xmlns:p14="http://schemas.microsoft.com/office/powerpoint/2010/main" val="495483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22DF8-59D4-D94D-8ED9-F2F319899DBF}"/>
              </a:ext>
            </a:extLst>
          </p:cNvPr>
          <p:cNvSpPr>
            <a:spLocks noGrp="1"/>
          </p:cNvSpPr>
          <p:nvPr>
            <p:ph type="title"/>
          </p:nvPr>
        </p:nvSpPr>
        <p:spPr/>
        <p:txBody>
          <a:bodyPr/>
          <a:lstStyle/>
          <a:p>
            <a:r>
              <a:rPr lang="en-US" dirty="0"/>
              <a:t>Summary</a:t>
            </a:r>
          </a:p>
        </p:txBody>
      </p:sp>
      <p:sp>
        <p:nvSpPr>
          <p:cNvPr id="45" name="Text Placeholder 44">
            <a:extLst>
              <a:ext uri="{FF2B5EF4-FFF2-40B4-BE49-F238E27FC236}">
                <a16:creationId xmlns:a16="http://schemas.microsoft.com/office/drawing/2014/main" id="{803A1E73-C790-447A-974F-B3ADB50149F7}"/>
              </a:ext>
            </a:extLst>
          </p:cNvPr>
          <p:cNvSpPr>
            <a:spLocks noGrp="1"/>
          </p:cNvSpPr>
          <p:nvPr>
            <p:ph type="body" sz="quarter" idx="12"/>
          </p:nvPr>
        </p:nvSpPr>
        <p:spPr/>
        <p:txBody>
          <a:bodyPr/>
          <a:lstStyle/>
          <a:p>
            <a:r>
              <a:rPr lang="en-US" dirty="0"/>
              <a:t>Priorities</a:t>
            </a:r>
          </a:p>
        </p:txBody>
      </p:sp>
      <p:sp>
        <p:nvSpPr>
          <p:cNvPr id="44" name="Text Placeholder 43">
            <a:extLst>
              <a:ext uri="{FF2B5EF4-FFF2-40B4-BE49-F238E27FC236}">
                <a16:creationId xmlns:a16="http://schemas.microsoft.com/office/drawing/2014/main" id="{906E4DF9-127F-4650-8BAA-2521A37885B0}"/>
              </a:ext>
            </a:extLst>
          </p:cNvPr>
          <p:cNvSpPr>
            <a:spLocks noGrp="1"/>
          </p:cNvSpPr>
          <p:nvPr>
            <p:ph type="body" sz="quarter" idx="10"/>
          </p:nvPr>
        </p:nvSpPr>
        <p:spPr/>
        <p:txBody>
          <a:bodyPr/>
          <a:lstStyle/>
          <a:p>
            <a:pPr marL="342900" indent="-342900">
              <a:buAutoNum type="arabicPeriod"/>
            </a:pPr>
            <a:r>
              <a:rPr lang="en-US" dirty="0"/>
              <a:t>AHFC – Continue to explore partnerships to utilize the $4.5 </a:t>
            </a:r>
            <a:r>
              <a:rPr lang="en-US"/>
              <a:t>million  </a:t>
            </a:r>
            <a:r>
              <a:rPr lang="en-US" dirty="0"/>
              <a:t>in community for housing development</a:t>
            </a:r>
          </a:p>
          <a:p>
            <a:pPr marL="342900" indent="-342900">
              <a:buAutoNum type="arabicPeriod"/>
            </a:pPr>
            <a:r>
              <a:rPr lang="en-US" dirty="0"/>
              <a:t>Mile 17 – Completion of subdivision and disposal of parcels</a:t>
            </a:r>
          </a:p>
          <a:p>
            <a:pPr marL="342900" indent="-342900">
              <a:buAutoNum type="arabicPeriod"/>
            </a:pPr>
            <a:r>
              <a:rPr lang="en-US" dirty="0"/>
              <a:t>Fawn Mountain – Issue RFP for subdivision design</a:t>
            </a:r>
          </a:p>
          <a:p>
            <a:pPr marL="342900" indent="-342900">
              <a:buAutoNum type="arabicPeriod"/>
            </a:pPr>
            <a:r>
              <a:rPr lang="en-US" dirty="0" err="1"/>
              <a:t>RuRAL</a:t>
            </a:r>
            <a:r>
              <a:rPr lang="en-US" dirty="0"/>
              <a:t> CAP – Partnership to establish Mutual Self-Help Housing Program </a:t>
            </a:r>
          </a:p>
          <a:p>
            <a:pPr marL="342900" indent="-342900">
              <a:buAutoNum type="arabicPeriod"/>
            </a:pPr>
            <a:endParaRPr lang="en-US" dirty="0"/>
          </a:p>
        </p:txBody>
      </p:sp>
      <p:sp>
        <p:nvSpPr>
          <p:cNvPr id="51" name="Text Placeholder 50">
            <a:extLst>
              <a:ext uri="{FF2B5EF4-FFF2-40B4-BE49-F238E27FC236}">
                <a16:creationId xmlns:a16="http://schemas.microsoft.com/office/drawing/2014/main" id="{D582AC9C-B267-4C04-9E50-051DE433538C}"/>
              </a:ext>
            </a:extLst>
          </p:cNvPr>
          <p:cNvSpPr>
            <a:spLocks noGrp="1"/>
          </p:cNvSpPr>
          <p:nvPr>
            <p:ph type="body" sz="quarter" idx="18"/>
          </p:nvPr>
        </p:nvSpPr>
        <p:spPr/>
        <p:txBody>
          <a:bodyPr/>
          <a:lstStyle/>
          <a:p>
            <a:r>
              <a:rPr lang="en-US" dirty="0"/>
              <a:t>Assembly Direction</a:t>
            </a:r>
          </a:p>
        </p:txBody>
      </p:sp>
      <p:sp>
        <p:nvSpPr>
          <p:cNvPr id="50" name="Text Placeholder 49">
            <a:extLst>
              <a:ext uri="{FF2B5EF4-FFF2-40B4-BE49-F238E27FC236}">
                <a16:creationId xmlns:a16="http://schemas.microsoft.com/office/drawing/2014/main" id="{C60A09F8-DA84-487F-81AC-337BE4A9F35B}"/>
              </a:ext>
            </a:extLst>
          </p:cNvPr>
          <p:cNvSpPr>
            <a:spLocks noGrp="1"/>
          </p:cNvSpPr>
          <p:nvPr>
            <p:ph type="body" sz="quarter" idx="17"/>
          </p:nvPr>
        </p:nvSpPr>
        <p:spPr/>
        <p:txBody>
          <a:bodyPr/>
          <a:lstStyle/>
          <a:p>
            <a:pPr marL="342900" indent="-342900" algn="just">
              <a:buAutoNum type="arabicPeriod"/>
            </a:pPr>
            <a:r>
              <a:rPr lang="en-US" sz="1600" dirty="0">
                <a:solidFill>
                  <a:schemeClr val="bg1"/>
                </a:solidFill>
              </a:rPr>
              <a:t>“I move to direct staff to pursue Borough housing priorities as presented.”</a:t>
            </a:r>
          </a:p>
          <a:p>
            <a:pPr marL="342900" indent="-342900" algn="just">
              <a:buAutoNum type="arabicPeriod"/>
            </a:pPr>
            <a:r>
              <a:rPr lang="en-US" sz="1600" dirty="0">
                <a:solidFill>
                  <a:schemeClr val="bg1"/>
                </a:solidFill>
              </a:rPr>
              <a:t>“</a:t>
            </a:r>
            <a:r>
              <a:rPr lang="en-US" sz="1600" i="1" dirty="0">
                <a:solidFill>
                  <a:schemeClr val="bg1"/>
                </a:solidFill>
              </a:rPr>
              <a:t>I move to direct staff to issue an RFP for a subdivision design of the Borough’s Fawn Mountain Parcel, recognizing Assembly input on conceptual design is still needed.” </a:t>
            </a:r>
          </a:p>
          <a:p>
            <a:pPr marL="342900" indent="-342900" algn="just">
              <a:buAutoNum type="arabicPeriod"/>
            </a:pPr>
            <a:r>
              <a:rPr lang="en-US" sz="1600" dirty="0">
                <a:solidFill>
                  <a:schemeClr val="bg1"/>
                </a:solidFill>
              </a:rPr>
              <a:t>“</a:t>
            </a:r>
            <a:r>
              <a:rPr lang="en-US" sz="1600" i="1" dirty="0">
                <a:solidFill>
                  <a:schemeClr val="bg1"/>
                </a:solidFill>
              </a:rPr>
              <a:t>I move to direct staff to work with </a:t>
            </a:r>
            <a:r>
              <a:rPr lang="en-US" sz="1600" i="1" dirty="0" err="1">
                <a:solidFill>
                  <a:schemeClr val="bg1"/>
                </a:solidFill>
              </a:rPr>
              <a:t>RuRAL</a:t>
            </a:r>
            <a:r>
              <a:rPr lang="en-US" sz="1600" i="1" dirty="0">
                <a:solidFill>
                  <a:schemeClr val="bg1"/>
                </a:solidFill>
              </a:rPr>
              <a:t> CAP to explore a partnership to develop a Mutual Self-Help Housing program at a site that is feasible for home construction and best meets the needs of the community.”</a:t>
            </a:r>
          </a:p>
          <a:p>
            <a:pPr marL="342900" indent="-342900" algn="just">
              <a:buAutoNum type="arabicPeriod"/>
            </a:pPr>
            <a:endParaRPr lang="en-US" sz="1600" dirty="0">
              <a:solidFill>
                <a:schemeClr val="bg1"/>
              </a:solidFill>
            </a:endParaRPr>
          </a:p>
          <a:p>
            <a:endParaRPr lang="en-US" dirty="0"/>
          </a:p>
        </p:txBody>
      </p:sp>
      <p:sp>
        <p:nvSpPr>
          <p:cNvPr id="5" name="Slide Number Placeholder 4">
            <a:extLst>
              <a:ext uri="{FF2B5EF4-FFF2-40B4-BE49-F238E27FC236}">
                <a16:creationId xmlns:a16="http://schemas.microsoft.com/office/drawing/2014/main" id="{AB744071-0CE2-7746-9315-22EC28A0F462}"/>
              </a:ext>
            </a:extLst>
          </p:cNvPr>
          <p:cNvSpPr>
            <a:spLocks noGrp="1"/>
          </p:cNvSpPr>
          <p:nvPr>
            <p:ph type="sldNum" sz="quarter" idx="23"/>
          </p:nvPr>
        </p:nvSpPr>
        <p:spPr>
          <a:xfrm>
            <a:off x="971550" y="6332220"/>
            <a:ext cx="523240" cy="247651"/>
          </a:xfrm>
        </p:spPr>
        <p:txBody>
          <a:bodyPr/>
          <a:lstStyle/>
          <a:p>
            <a:fld id="{294A09A9-5501-47C1-A89A-A340965A2BE2}" type="slidenum">
              <a:rPr lang="en-US" smtClean="0"/>
              <a:pPr/>
              <a:t>8</a:t>
            </a:fld>
            <a:endParaRPr lang="en-US" dirty="0"/>
          </a:p>
        </p:txBody>
      </p:sp>
      <p:sp>
        <p:nvSpPr>
          <p:cNvPr id="4" name="Footer Placeholder 3">
            <a:extLst>
              <a:ext uri="{FF2B5EF4-FFF2-40B4-BE49-F238E27FC236}">
                <a16:creationId xmlns:a16="http://schemas.microsoft.com/office/drawing/2014/main" id="{529E91F3-E1A0-DB4A-8CD8-D9D1AB0FFB40}"/>
              </a:ext>
            </a:extLst>
          </p:cNvPr>
          <p:cNvSpPr>
            <a:spLocks noGrp="1"/>
          </p:cNvSpPr>
          <p:nvPr>
            <p:ph type="ftr" sz="quarter" idx="22"/>
          </p:nvPr>
        </p:nvSpPr>
        <p:spPr>
          <a:xfrm>
            <a:off x="1494790" y="6332220"/>
            <a:ext cx="1497330" cy="247651"/>
          </a:xfrm>
        </p:spPr>
        <p:txBody>
          <a:bodyPr/>
          <a:lstStyle/>
          <a:p>
            <a:r>
              <a:rPr lang="en-US"/>
              <a:t>Housing Update</a:t>
            </a:r>
            <a:endParaRPr lang="en-US" dirty="0"/>
          </a:p>
        </p:txBody>
      </p:sp>
      <p:sp>
        <p:nvSpPr>
          <p:cNvPr id="16" name="Date Placeholder 3">
            <a:extLst>
              <a:ext uri="{FF2B5EF4-FFF2-40B4-BE49-F238E27FC236}">
                <a16:creationId xmlns:a16="http://schemas.microsoft.com/office/drawing/2014/main" id="{5384768F-E861-44BC-9FC7-434480D365AB}"/>
              </a:ext>
            </a:extLst>
          </p:cNvPr>
          <p:cNvSpPr txBox="1">
            <a:spLocks/>
          </p:cNvSpPr>
          <p:nvPr/>
        </p:nvSpPr>
        <p:spPr>
          <a:xfrm>
            <a:off x="10749579" y="6332219"/>
            <a:ext cx="1313180" cy="247651"/>
          </a:xfrm>
          <a:prstGeom prst="rect">
            <a:avLst/>
          </a:prstGeom>
        </p:spPr>
        <p:txBody>
          <a:bodyPr vert="horz" lIns="0" tIns="0" rIns="0" bIns="0" rtlCol="0" anchor="t" anchorCtr="0"/>
          <a:lstStyle>
            <a:defPPr>
              <a:defRPr lang="en-US"/>
            </a:defPPr>
            <a:lvl1pPr marL="0" algn="l" defTabSz="914400" rtl="0" eaLnBrk="1" latinLnBrk="0" hangingPunct="1">
              <a:defRPr sz="1100" b="0" i="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CA8E82-58CD-E045-8B98-B7A85B79B752}" type="datetime4">
              <a:rPr lang="en-US" smtClean="0"/>
              <a:pPr/>
              <a:t>January 19, 2024</a:t>
            </a:fld>
            <a:endParaRPr lang="en-US" dirty="0"/>
          </a:p>
        </p:txBody>
      </p:sp>
    </p:spTree>
    <p:extLst>
      <p:ext uri="{BB962C8B-B14F-4D97-AF65-F5344CB8AC3E}">
        <p14:creationId xmlns:p14="http://schemas.microsoft.com/office/powerpoint/2010/main" val="643842168"/>
      </p:ext>
    </p:extLst>
  </p:cSld>
  <p:clrMapOvr>
    <a:masterClrMapping/>
  </p:clrMapOvr>
</p:sld>
</file>

<file path=ppt/theme/theme1.xml><?xml version="1.0" encoding="utf-8"?>
<a:theme xmlns:a="http://schemas.openxmlformats.org/drawingml/2006/main" name="Theme1">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ometric annual presentation" id="{C1063DDD-BD45-4B17-8F67-69F4620CFA80}" vid="{EE925AA1-D437-4402-9126-83C3949115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_ip_UnifiedCompliancePolicyUIAction xmlns="http://schemas.microsoft.com/sharepoint/v3" xsi:nil="true"/>
    <Image xmlns="71af3243-3dd4-4a8d-8c0d-dd76da1f02a5">
      <Url xsi:nil="true"/>
      <Description xsi:nil="true"/>
    </Image>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C8E66C-AC30-44BA-8882-3290DF968F1F}">
  <ds:schemaRefs>
    <ds:schemaRef ds:uri="http://purl.org/dc/elements/1.1/"/>
    <ds:schemaRef ds:uri="http://schemas.microsoft.com/office/2006/metadata/properties"/>
    <ds:schemaRef ds:uri="http://schemas.microsoft.com/office/infopath/2007/PartnerControls"/>
    <ds:schemaRef ds:uri="http://purl.org/dc/dcmitype/"/>
    <ds:schemaRef ds:uri="http://schemas.microsoft.com/office/2006/documentManagement/types"/>
    <ds:schemaRef ds:uri="http://schemas.openxmlformats.org/package/2006/metadata/core-properties"/>
    <ds:schemaRef ds:uri="230e9df3-be65-4c73-a93b-d1236ebd677e"/>
    <ds:schemaRef ds:uri="16c05727-aa75-4e4a-9b5f-8a80a1165891"/>
    <ds:schemaRef ds:uri="http://purl.org/dc/terms/"/>
    <ds:schemaRef ds:uri="71af3243-3dd4-4a8d-8c0d-dd76da1f02a5"/>
    <ds:schemaRef ds:uri="http://schemas.microsoft.com/sharepoint/v3"/>
    <ds:schemaRef ds:uri="http://www.w3.org/XML/1998/namespace"/>
  </ds:schemaRefs>
</ds:datastoreItem>
</file>

<file path=customXml/itemProps2.xml><?xml version="1.0" encoding="utf-8"?>
<ds:datastoreItem xmlns:ds="http://schemas.openxmlformats.org/officeDocument/2006/customXml" ds:itemID="{A6EBEE06-2B28-4E77-9CB6-A74873B392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1446DA3-37A7-4516-A4F6-8B99D0D312BF}">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{0109DB4F-C93B-4C95-80FD-258C597BD4F5}tf78853419_win32</Template>
  <TotalTime>707</TotalTime>
  <Words>1663</Words>
  <Application>Microsoft Office PowerPoint</Application>
  <PresentationFormat>Widescreen</PresentationFormat>
  <Paragraphs>167</Paragraphs>
  <Slides>8</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Courier New</vt:lpstr>
      <vt:lpstr>Franklin Gothic Book</vt:lpstr>
      <vt:lpstr>Franklin Gothic Demi</vt:lpstr>
      <vt:lpstr>Segoe UI Symbol</vt:lpstr>
      <vt:lpstr>Wingdings</vt:lpstr>
      <vt:lpstr>Theme1</vt:lpstr>
      <vt:lpstr>Housing Update</vt:lpstr>
      <vt:lpstr>Agenda</vt:lpstr>
      <vt:lpstr>Work Underway</vt:lpstr>
      <vt:lpstr>Fawn Mountain</vt:lpstr>
      <vt:lpstr>RuRAL CAP Mutual Self-Help Housing</vt:lpstr>
      <vt:lpstr>Land Lottery</vt:lpstr>
      <vt:lpstr>Housing Capital Fund</vt:lpstr>
      <vt:lpstr>Summary</vt:lpstr>
    </vt:vector>
  </TitlesOfParts>
  <Company>Ketchikan  Gateway Borough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Housing Update</dc:title>
  <dc:creator>Peter Amylon</dc:creator>
  <cp:lastModifiedBy>Peter Amylon</cp:lastModifiedBy>
  <cp:revision>41</cp:revision>
  <cp:lastPrinted>2024-01-19T17:16:52Z</cp:lastPrinted>
  <dcterms:created xsi:type="dcterms:W3CDTF">2024-01-17T23:49:10Z</dcterms:created>
  <dcterms:modified xsi:type="dcterms:W3CDTF">2024-01-19T18:51:48Z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