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C5BE5DAD.xml" ContentType="application/vnd.ms-powerpoint.comments+xml"/>
  <Override PartName="/ppt/notesSlides/notesSlide2.xml" ContentType="application/vnd.openxmlformats-officedocument.presentationml.notesSlide+xml"/>
  <Override PartName="/ppt/comments/modernComment_112_CFA2E9D5.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modernComment_116_B34BCBEF.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36_6406EF4F.xml" ContentType="application/vnd.ms-powerpoint.comment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omments/modernComment_10F_371BB0FA.xml" ContentType="application/vnd.ms-powerpoint.comments+xml"/>
  <Override PartName="/ppt/notesSlides/notesSlide8.xml" ContentType="application/vnd.openxmlformats-officedocument.presentationml.notesSlide+xml"/>
  <Override PartName="/ppt/comments/modernComment_111_2F91B6E.xml" ContentType="application/vnd.ms-powerpoint.comments+xml"/>
  <Override PartName="/ppt/notesSlides/notesSlide9.xml" ContentType="application/vnd.openxmlformats-officedocument.presentationml.notesSlide+xml"/>
  <Override PartName="/ppt/comments/modernComment_113_5735A391.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1.xml" ContentType="application/vnd.openxmlformats-officedocument.presentationml.notesSlide+xml"/>
  <Override PartName="/ppt/comments/modernComment_12D_CEFACD9B.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omments/modernComment_11D_995356A8.xml" ContentType="application/vnd.ms-powerpoint.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notesSlides/notesSlide15.xml" ContentType="application/vnd.openxmlformats-officedocument.presentationml.notesSlide+xml"/>
  <Override PartName="/ppt/comments/modernComment_124_7D4214CB.xml" ContentType="application/vnd.ms-powerpoint.comment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6.xml" ContentType="application/vnd.openxmlformats-officedocument.drawingml.chartshapes+xml"/>
  <Override PartName="/ppt/notesSlides/notesSlide18.xml" ContentType="application/vnd.openxmlformats-officedocument.presentationml.notesSlide+xml"/>
  <Override PartName="/ppt/comments/modernComment_132_1B87C5E1.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7.xml" ContentType="application/vnd.openxmlformats-officedocument.drawingml.chartshapes+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8.xml" ContentType="application/vnd.openxmlformats-officedocument.drawingml.chartshapes+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omments/modernComment_13C_3A069A74.xml" ContentType="application/vnd.ms-powerpoint.comment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9.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0.xml" ContentType="application/vnd.openxmlformats-officedocument.drawingml.chartshape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74" r:id="rId3"/>
    <p:sldId id="268" r:id="rId4"/>
    <p:sldId id="278" r:id="rId5"/>
    <p:sldId id="279" r:id="rId6"/>
    <p:sldId id="310" r:id="rId7"/>
    <p:sldId id="305" r:id="rId8"/>
    <p:sldId id="271" r:id="rId9"/>
    <p:sldId id="273" r:id="rId10"/>
    <p:sldId id="275" r:id="rId11"/>
    <p:sldId id="300" r:id="rId12"/>
    <p:sldId id="282" r:id="rId13"/>
    <p:sldId id="301" r:id="rId14"/>
    <p:sldId id="285" r:id="rId15"/>
    <p:sldId id="308" r:id="rId16"/>
    <p:sldId id="303" r:id="rId17"/>
    <p:sldId id="292" r:id="rId18"/>
    <p:sldId id="290" r:id="rId19"/>
    <p:sldId id="291" r:id="rId20"/>
    <p:sldId id="306" r:id="rId21"/>
    <p:sldId id="311" r:id="rId22"/>
    <p:sldId id="296" r:id="rId23"/>
    <p:sldId id="294" r:id="rId24"/>
    <p:sldId id="297" r:id="rId25"/>
    <p:sldId id="299" r:id="rId26"/>
    <p:sldId id="309" r:id="rId27"/>
    <p:sldId id="314" r:id="rId28"/>
    <p:sldId id="312" r:id="rId29"/>
    <p:sldId id="316" r:id="rId30"/>
    <p:sldId id="317" r:id="rId31"/>
    <p:sldId id="31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18B313-EF3F-D1D0-3708-EEB5E7C7B97D}" name="Madeline Bowen" initials="MB" userId="Madeline Bowen" providerId="None"/>
  <p188:author id="{BA1C232D-1BA7-C16C-EAB9-8D5023A86590}" name="Abigail Thorgesen" initials="AT" userId="S::abigail@points-consulting.com::bbfe0d55-7b5c-44c2-939e-9ff4ae26cd48" providerId="AD"/>
  <p188:author id="{E0EFE584-B483-E3AD-AE60-7B737639779E}" name="Pedro Jimenez" initials="PJ" userId="S::pedro@points-consulting.com::54af3a30-68e3-4db8-a449-9baec661dcff" providerId="AD"/>
  <p188:author id="{EBB60DDC-6C57-EE2D-D8DC-EC9D596CE74D}" name="Brian Points" initials="BP" userId="S::brian@points-consulting.com::12dfde8a-d8a6-4f4c-9261-722f0fabc7d0" providerId="AD"/>
  <p188:author id="{453F8FE2-A100-4CDB-90CE-57E5EA2FAED9}" name="Brian Points" initials="BP" userId="Brian Points" providerId="None"/>
  <p188:author id="{80D0CEF6-5FF2-8A3F-80F5-E4B2F1C327A0}" name="Abigail Thorgesen" initials="AT" userId="Abigail Thorgesen" providerId="None"/>
  <p188:author id="{D871E2FD-0E32-5C8A-1328-D14798591608}" name="Pedro Jimenez" initials="PJ" userId="Pedro Jimenez"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54BCC-765C-4EF5-BC43-327F6EE48391}" v="72" dt="2024-01-19T17:50:01.904"/>
    <p1510:client id="{3FD8BCC2-0331-4608-8D98-E93617487014}" v="3859" dt="2024-01-19T17:28:18.056"/>
    <p1510:client id="{4DC7A9E6-4EF1-486D-9A01-C763F5E599AE}" v="3" dt="2024-01-19T18:52:34.102"/>
    <p1510:client id="{AA03C8E4-D7B8-4A4C-9832-8AE95B9FB7FC}" v="9152" dt="2024-01-19T00:01:15.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Survey/KGB%20Community%20Survey%20MASTER%20v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Survey/KGB%20Community%20Survey%20MASTER%20v1.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Survey/KGB%20Community%20Survey%20MASTER%20v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Survey/KGB%20Community%20Survey%20MASTER%20v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Survey/KGB%20Community%20Survey%20MASTER%20v1.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Survey/KGB%20Community%20Survey%20MASTER%20v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Data/Living%20Wage/Living%20Wage%20Chart.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8.xml"/></Relationships>
</file>

<file path=ppt/charts/_rels/chart16.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Data/Alaska%20Department%20of%20Labor%20and%20Workforce%20Development/AK%20Pop%20Projection%20Char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Data/Census/Sources%20of%20Population%20Change.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Data/Alaska%20Department%20of%20Labor%20and%20Workforce%20Development/New%20Housing%20Units/Housing%20Unit%20Production%20Chart.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9.xml"/></Relationships>
</file>

<file path=ppt/charts/_rels/chart19.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Data/Alaska%20Department%20of%20Labor%20and%20Workforce%20Development/New%20Housing%20Units/Housing%20Unit%20Production%20Chart.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0.xml"/></Relationships>
</file>

<file path=ppt/charts/_rels/chart2.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Survey/KGB%20Community%20Survey%20MASTER%20v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Survey/KGB%20Community%20Survey%20MASTER%20v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Survey/KGB%20Community%20Survey%20MASTER%20v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Survey/KGB%20Community%20Survey%20MASTER%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Survey/KGB%20Community%20Survey%20MASTER%20v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Survey/KGB%20Community%20Survey%20MASTER%20v1.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Survey/KGB%20Community%20Survey%20MASTER%20v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pointsconsulting-my.sharepoint.com/personal/brian_points-consulting_com/Documents/Points%20Consulting/Projects/2312%20AK%20Ketchikan%20HMA/Survey/KGB%20Community%20Survey%20MASTER%20v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84645669291342E-2"/>
          <c:y val="0.12037037037037036"/>
          <c:w val="0.45138626421697287"/>
          <c:h val="0.7523104403616214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99-4904-83ED-477060F978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99-4904-83ED-477060F978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99-4904-83ED-477060F978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99-4904-83ED-477060F978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199-4904-83ED-477060F978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199-4904-83ED-477060F978C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199-4904-83ED-477060F978C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199-4904-83ED-477060F978C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199-4904-83ED-477060F978C2}"/>
              </c:ext>
            </c:extLst>
          </c:dPt>
          <c:dLbls>
            <c:dLbl>
              <c:idx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venirNext LT Pro Regular" panose="020B0504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199-4904-83ED-477060F978C2}"/>
                </c:ext>
              </c:extLst>
            </c:dLbl>
            <c:dLbl>
              <c:idx val="2"/>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venirNext LT Pro Regular" panose="020B0504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D199-4904-83ED-477060F978C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'[KGB Community Survey MASTER v1.xlsx]101'!$A$11:$A$19</c:f>
              <c:strCache>
                <c:ptCount val="9"/>
                <c:pt idx="0">
                  <c:v>City of Ketchikan</c:v>
                </c:pt>
                <c:pt idx="1">
                  <c:v>North Tongass</c:v>
                </c:pt>
                <c:pt idx="2">
                  <c:v>South Tongass </c:v>
                </c:pt>
                <c:pt idx="3">
                  <c:v>Saxman</c:v>
                </c:pt>
                <c:pt idx="4">
                  <c:v>Outside the KGB but I go there regularly for work or other reasons</c:v>
                </c:pt>
                <c:pt idx="5">
                  <c:v>Ward Cove</c:v>
                </c:pt>
                <c:pt idx="6">
                  <c:v>Elsewhere in the KGB</c:v>
                </c:pt>
                <c:pt idx="7">
                  <c:v>I neither live nor regularly vist the KGB</c:v>
                </c:pt>
                <c:pt idx="8">
                  <c:v>Gravina Island or Pennock Island</c:v>
                </c:pt>
              </c:strCache>
            </c:strRef>
          </c:cat>
          <c:val>
            <c:numRef>
              <c:f>'[KGB Community Survey MASTER v1.xlsx]101'!$C$11:$C$19</c:f>
              <c:numCache>
                <c:formatCode>0%</c:formatCode>
                <c:ptCount val="9"/>
                <c:pt idx="0">
                  <c:v>0.58731537793223287</c:v>
                </c:pt>
                <c:pt idx="1">
                  <c:v>0.20590790616854909</c:v>
                </c:pt>
                <c:pt idx="2">
                  <c:v>0.13205907906168549</c:v>
                </c:pt>
                <c:pt idx="3">
                  <c:v>3.0408340573414423E-2</c:v>
                </c:pt>
                <c:pt idx="4">
                  <c:v>2.5195482189400521E-2</c:v>
                </c:pt>
                <c:pt idx="5">
                  <c:v>6.0816681146828849E-3</c:v>
                </c:pt>
                <c:pt idx="6">
                  <c:v>5.2128583840139013E-3</c:v>
                </c:pt>
                <c:pt idx="7" formatCode="0.0%">
                  <c:v>4.3440486533449178E-3</c:v>
                </c:pt>
                <c:pt idx="8" formatCode="0.0%">
                  <c:v>3.4752389226759338E-3</c:v>
                </c:pt>
              </c:numCache>
            </c:numRef>
          </c:val>
          <c:extLst>
            <c:ext xmlns:c16="http://schemas.microsoft.com/office/drawing/2014/chart" uri="{C3380CC4-5D6E-409C-BE32-E72D297353CC}">
              <c16:uniqueId val="{00000012-D199-4904-83ED-477060F978C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8811527296334645"/>
          <c:y val="2.5458588509769606E-2"/>
          <c:w val="0.48931584367106834"/>
          <c:h val="0.9467636337124526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venirNext LT Pro Regular" panose="020B050402020202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3"/>
            </a:solidFill>
            <a:ln>
              <a:noFill/>
            </a:ln>
            <a:effectLst/>
          </c:spPr>
          <c:invertIfNegative val="0"/>
          <c:cat>
            <c:strRef>
              <c:f>'[KGB Community Survey MASTER v1.xlsx]117'!$A$14:$A$22</c:f>
              <c:strCache>
                <c:ptCount val="9"/>
                <c:pt idx="0">
                  <c:v>Other</c:v>
                </c:pt>
                <c:pt idx="1">
                  <c:v>No regulation needed</c:v>
                </c:pt>
                <c:pt idx="2">
                  <c:v>Prohibition of operation in certain residental districts</c:v>
                </c:pt>
                <c:pt idx="3">
                  <c:v>Off-street parking requirements </c:v>
                </c:pt>
                <c:pt idx="4">
                  <c:v>Limitation on the number of units per structure </c:v>
                </c:pt>
                <c:pt idx="5">
                  <c:v>Tax penalization for long periods of vacancy</c:v>
                </c:pt>
                <c:pt idx="6">
                  <c:v>Cap on the number of STR units (for the Borough or within specific distrcits)</c:v>
                </c:pt>
                <c:pt idx="7">
                  <c:v>Local licensing requirements </c:v>
                </c:pt>
                <c:pt idx="8">
                  <c:v>Requiring STR investors to live locally</c:v>
                </c:pt>
              </c:strCache>
            </c:strRef>
          </c:cat>
          <c:val>
            <c:numRef>
              <c:f>'[KGB Community Survey MASTER v1.xlsx]117'!$B$14:$B$22</c:f>
              <c:numCache>
                <c:formatCode>General</c:formatCode>
                <c:ptCount val="9"/>
                <c:pt idx="0">
                  <c:v>72</c:v>
                </c:pt>
                <c:pt idx="1">
                  <c:v>150</c:v>
                </c:pt>
                <c:pt idx="2">
                  <c:v>187</c:v>
                </c:pt>
                <c:pt idx="3">
                  <c:v>222</c:v>
                </c:pt>
                <c:pt idx="4">
                  <c:v>224</c:v>
                </c:pt>
                <c:pt idx="5">
                  <c:v>290</c:v>
                </c:pt>
                <c:pt idx="6">
                  <c:v>348</c:v>
                </c:pt>
                <c:pt idx="7">
                  <c:v>383</c:v>
                </c:pt>
                <c:pt idx="8">
                  <c:v>395</c:v>
                </c:pt>
              </c:numCache>
            </c:numRef>
          </c:val>
          <c:extLst>
            <c:ext xmlns:c16="http://schemas.microsoft.com/office/drawing/2014/chart" uri="{C3380CC4-5D6E-409C-BE32-E72D297353CC}">
              <c16:uniqueId val="{00000000-F93B-44FB-9197-6CACE8312FA6}"/>
            </c:ext>
          </c:extLst>
        </c:ser>
        <c:dLbls>
          <c:showLegendKey val="0"/>
          <c:showVal val="0"/>
          <c:showCatName val="0"/>
          <c:showSerName val="0"/>
          <c:showPercent val="0"/>
          <c:showBubbleSize val="0"/>
        </c:dLbls>
        <c:gapWidth val="182"/>
        <c:axId val="1980623088"/>
        <c:axId val="944573632"/>
      </c:barChart>
      <c:catAx>
        <c:axId val="1980623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venirNext LT Pro Regular" panose="020B0504020202020204" pitchFamily="34" charset="0"/>
                <a:ea typeface="+mn-ea"/>
                <a:cs typeface="+mn-cs"/>
              </a:defRPr>
            </a:pPr>
            <a:endParaRPr lang="en-US"/>
          </a:p>
        </c:txPr>
        <c:crossAx val="944573632"/>
        <c:crosses val="autoZero"/>
        <c:auto val="1"/>
        <c:lblAlgn val="ctr"/>
        <c:lblOffset val="100"/>
        <c:noMultiLvlLbl val="0"/>
      </c:catAx>
      <c:valAx>
        <c:axId val="944573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1980623088"/>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AvenirNext LT Pro Regular" panose="020B0504020202020204"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4"/>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7C-43B0-9931-F255FCD8F4BE}"/>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7C-43B0-9931-F255FCD8F4BE}"/>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7C-43B0-9931-F255FCD8F4B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'[1]122'!$A$31:$A$38</c:f>
              <c:strCache>
                <c:ptCount val="8"/>
                <c:pt idx="0">
                  <c:v>Nowhere </c:v>
                </c:pt>
                <c:pt idx="1">
                  <c:v>Everywhere </c:v>
                </c:pt>
                <c:pt idx="2">
                  <c:v>High-density apartment areas </c:v>
                </c:pt>
                <c:pt idx="3">
                  <c:v>Around low-density multi-family housing</c:v>
                </c:pt>
                <c:pt idx="4">
                  <c:v>Areas on or just behind commercial corridors </c:v>
                </c:pt>
                <c:pt idx="5">
                  <c:v>Urban density single-family neighborhoods</c:v>
                </c:pt>
                <c:pt idx="6">
                  <c:v>Moderately sized single-family neighborhoods </c:v>
                </c:pt>
                <c:pt idx="7">
                  <c:v>Large lot single-family neighborhoods</c:v>
                </c:pt>
              </c:strCache>
            </c:strRef>
          </c:cat>
          <c:val>
            <c:numRef>
              <c:f>'[1]122'!$B$31:$B$38</c:f>
              <c:numCache>
                <c:formatCode>General</c:formatCode>
                <c:ptCount val="8"/>
                <c:pt idx="0">
                  <c:v>53</c:v>
                </c:pt>
                <c:pt idx="1">
                  <c:v>241</c:v>
                </c:pt>
                <c:pt idx="2">
                  <c:v>371</c:v>
                </c:pt>
                <c:pt idx="3">
                  <c:v>147</c:v>
                </c:pt>
                <c:pt idx="4">
                  <c:v>312</c:v>
                </c:pt>
                <c:pt idx="5">
                  <c:v>127</c:v>
                </c:pt>
                <c:pt idx="6">
                  <c:v>73</c:v>
                </c:pt>
                <c:pt idx="7">
                  <c:v>84</c:v>
                </c:pt>
              </c:numCache>
            </c:numRef>
          </c:val>
          <c:extLst>
            <c:ext xmlns:c16="http://schemas.microsoft.com/office/drawing/2014/chart" uri="{C3380CC4-5D6E-409C-BE32-E72D297353CC}">
              <c16:uniqueId val="{00000000-847C-43B0-9931-F255FCD8F4BE}"/>
            </c:ext>
          </c:extLst>
        </c:ser>
        <c:dLbls>
          <c:showLegendKey val="0"/>
          <c:showVal val="0"/>
          <c:showCatName val="0"/>
          <c:showSerName val="0"/>
          <c:showPercent val="0"/>
          <c:showBubbleSize val="0"/>
        </c:dLbls>
        <c:gapWidth val="182"/>
        <c:axId val="962503759"/>
        <c:axId val="612141455"/>
      </c:barChart>
      <c:catAx>
        <c:axId val="962503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612141455"/>
        <c:crosses val="autoZero"/>
        <c:auto val="1"/>
        <c:lblAlgn val="ctr"/>
        <c:lblOffset val="100"/>
        <c:noMultiLvlLbl val="0"/>
      </c:catAx>
      <c:valAx>
        <c:axId val="6121414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962503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venirNext LT Pro Regular" panose="020B05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5"/>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A9-4CC9-B9E7-A9F35A7572AB}"/>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A9-4CC9-B9E7-A9F35A7572AB}"/>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A9-4CC9-B9E7-A9F35A7572A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'[KGB Community Survey MASTER v1.xlsx]120'!$A$14:$A$21</c:f>
              <c:strCache>
                <c:ptCount val="8"/>
                <c:pt idx="0">
                  <c:v>Nowhere </c:v>
                </c:pt>
                <c:pt idx="1">
                  <c:v>Everywhere </c:v>
                </c:pt>
                <c:pt idx="2">
                  <c:v>High-density apartment areas </c:v>
                </c:pt>
                <c:pt idx="3">
                  <c:v>Around low-density multi-family housing</c:v>
                </c:pt>
                <c:pt idx="4">
                  <c:v>Areas on or just behind commercial corridors </c:v>
                </c:pt>
                <c:pt idx="5">
                  <c:v>Urban density single-family neighborhoods</c:v>
                </c:pt>
                <c:pt idx="6">
                  <c:v>Moderately sized single-family neighborhoods </c:v>
                </c:pt>
                <c:pt idx="7">
                  <c:v>Large lot single-family neighborhoods</c:v>
                </c:pt>
              </c:strCache>
            </c:strRef>
          </c:cat>
          <c:val>
            <c:numRef>
              <c:f>'[KGB Community Survey MASTER v1.xlsx]120'!$B$14:$B$21</c:f>
              <c:numCache>
                <c:formatCode>General</c:formatCode>
                <c:ptCount val="8"/>
                <c:pt idx="0">
                  <c:v>30</c:v>
                </c:pt>
                <c:pt idx="1">
                  <c:v>143</c:v>
                </c:pt>
                <c:pt idx="2">
                  <c:v>146</c:v>
                </c:pt>
                <c:pt idx="3">
                  <c:v>174</c:v>
                </c:pt>
                <c:pt idx="4">
                  <c:v>190</c:v>
                </c:pt>
                <c:pt idx="5">
                  <c:v>243</c:v>
                </c:pt>
                <c:pt idx="6">
                  <c:v>272</c:v>
                </c:pt>
                <c:pt idx="7">
                  <c:v>324</c:v>
                </c:pt>
              </c:numCache>
            </c:numRef>
          </c:val>
          <c:extLst>
            <c:ext xmlns:c16="http://schemas.microsoft.com/office/drawing/2014/chart" uri="{C3380CC4-5D6E-409C-BE32-E72D297353CC}">
              <c16:uniqueId val="{00000000-DEA9-4CC9-B9E7-A9F35A7572AB}"/>
            </c:ext>
          </c:extLst>
        </c:ser>
        <c:dLbls>
          <c:showLegendKey val="0"/>
          <c:showVal val="0"/>
          <c:showCatName val="0"/>
          <c:showSerName val="0"/>
          <c:showPercent val="0"/>
          <c:showBubbleSize val="0"/>
        </c:dLbls>
        <c:gapWidth val="182"/>
        <c:axId val="675466864"/>
        <c:axId val="994700288"/>
      </c:barChart>
      <c:catAx>
        <c:axId val="675466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994700288"/>
        <c:crosses val="autoZero"/>
        <c:auto val="1"/>
        <c:lblAlgn val="ctr"/>
        <c:lblOffset val="100"/>
        <c:noMultiLvlLbl val="0"/>
      </c:catAx>
      <c:valAx>
        <c:axId val="994700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67546686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AvenirNext LT Pro Regular" panose="020B05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EE-4931-B42E-5851233ECAA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EE-4931-B42E-5851233ECAA0}"/>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EE-4931-B42E-5851233ECAA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'[KGB Community Survey MASTER v1.xlsx]123'!$A$27:$A$34</c:f>
              <c:strCache>
                <c:ptCount val="8"/>
                <c:pt idx="0">
                  <c:v>Nowhere </c:v>
                </c:pt>
                <c:pt idx="1">
                  <c:v>Everywhere </c:v>
                </c:pt>
                <c:pt idx="2">
                  <c:v>High-density apartment areas </c:v>
                </c:pt>
                <c:pt idx="3">
                  <c:v>Around low-density multi-family housing</c:v>
                </c:pt>
                <c:pt idx="4">
                  <c:v>Areas on or just behind commercial corridors </c:v>
                </c:pt>
                <c:pt idx="5">
                  <c:v>Urban density single-family neighborhoods</c:v>
                </c:pt>
                <c:pt idx="6">
                  <c:v>Moderately sized single-family neighborhoods </c:v>
                </c:pt>
                <c:pt idx="7">
                  <c:v>Large lot single-family neighborhoods</c:v>
                </c:pt>
              </c:strCache>
            </c:strRef>
          </c:cat>
          <c:val>
            <c:numRef>
              <c:f>'[KGB Community Survey MASTER v1.xlsx]123'!$B$27:$B$34</c:f>
              <c:numCache>
                <c:formatCode>General</c:formatCode>
                <c:ptCount val="8"/>
                <c:pt idx="0">
                  <c:v>120</c:v>
                </c:pt>
                <c:pt idx="1">
                  <c:v>276</c:v>
                </c:pt>
                <c:pt idx="2">
                  <c:v>91</c:v>
                </c:pt>
                <c:pt idx="3">
                  <c:v>139</c:v>
                </c:pt>
                <c:pt idx="4">
                  <c:v>139</c:v>
                </c:pt>
                <c:pt idx="5">
                  <c:v>152</c:v>
                </c:pt>
                <c:pt idx="6">
                  <c:v>157</c:v>
                </c:pt>
                <c:pt idx="7">
                  <c:v>110</c:v>
                </c:pt>
              </c:numCache>
            </c:numRef>
          </c:val>
          <c:extLst>
            <c:ext xmlns:c16="http://schemas.microsoft.com/office/drawing/2014/chart" uri="{C3380CC4-5D6E-409C-BE32-E72D297353CC}">
              <c16:uniqueId val="{00000000-49EE-4931-B42E-5851233ECAA0}"/>
            </c:ext>
          </c:extLst>
        </c:ser>
        <c:dLbls>
          <c:showLegendKey val="0"/>
          <c:showVal val="0"/>
          <c:showCatName val="0"/>
          <c:showSerName val="0"/>
          <c:showPercent val="0"/>
          <c:showBubbleSize val="0"/>
        </c:dLbls>
        <c:gapWidth val="182"/>
        <c:axId val="984621311"/>
        <c:axId val="824947279"/>
      </c:barChart>
      <c:catAx>
        <c:axId val="984621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824947279"/>
        <c:crosses val="autoZero"/>
        <c:auto val="1"/>
        <c:lblAlgn val="ctr"/>
        <c:lblOffset val="100"/>
        <c:noMultiLvlLbl val="0"/>
      </c:catAx>
      <c:valAx>
        <c:axId val="8249472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984621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venirNext LT Pro Regular" panose="020B0504020202020204" pitchFamily="34"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1E-411A-911C-856AA23F4246}"/>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1E-411A-911C-856AA23F4246}"/>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1E-411A-911C-856AA23F424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'[KGB Community Survey MASTER v1.xlsx]125'!$A$28:$A$35</c:f>
              <c:strCache>
                <c:ptCount val="8"/>
                <c:pt idx="0">
                  <c:v>Nowhere </c:v>
                </c:pt>
                <c:pt idx="1">
                  <c:v>Everywhere </c:v>
                </c:pt>
                <c:pt idx="2">
                  <c:v>High-density apartment areas </c:v>
                </c:pt>
                <c:pt idx="3">
                  <c:v>Around low-density multi-family housing</c:v>
                </c:pt>
                <c:pt idx="4">
                  <c:v>Areas on or just behind commercial corridors </c:v>
                </c:pt>
                <c:pt idx="5">
                  <c:v>Urban density single-family neighborhoods</c:v>
                </c:pt>
                <c:pt idx="6">
                  <c:v>Moderately sized single-family neighborhoods </c:v>
                </c:pt>
                <c:pt idx="7">
                  <c:v>Large lot single-family neighborhoods</c:v>
                </c:pt>
              </c:strCache>
            </c:strRef>
          </c:cat>
          <c:val>
            <c:numRef>
              <c:f>'[KGB Community Survey MASTER v1.xlsx]125'!$B$28:$B$35</c:f>
              <c:numCache>
                <c:formatCode>General</c:formatCode>
                <c:ptCount val="8"/>
                <c:pt idx="0">
                  <c:v>36</c:v>
                </c:pt>
                <c:pt idx="1">
                  <c:v>352</c:v>
                </c:pt>
                <c:pt idx="2">
                  <c:v>33</c:v>
                </c:pt>
                <c:pt idx="3">
                  <c:v>113</c:v>
                </c:pt>
                <c:pt idx="4">
                  <c:v>44</c:v>
                </c:pt>
                <c:pt idx="5">
                  <c:v>100</c:v>
                </c:pt>
                <c:pt idx="6">
                  <c:v>244</c:v>
                </c:pt>
                <c:pt idx="7">
                  <c:v>288</c:v>
                </c:pt>
              </c:numCache>
            </c:numRef>
          </c:val>
          <c:extLst>
            <c:ext xmlns:c16="http://schemas.microsoft.com/office/drawing/2014/chart" uri="{C3380CC4-5D6E-409C-BE32-E72D297353CC}">
              <c16:uniqueId val="{00000000-C41E-411A-911C-856AA23F4246}"/>
            </c:ext>
          </c:extLst>
        </c:ser>
        <c:dLbls>
          <c:showLegendKey val="0"/>
          <c:showVal val="0"/>
          <c:showCatName val="0"/>
          <c:showSerName val="0"/>
          <c:showPercent val="0"/>
          <c:showBubbleSize val="0"/>
        </c:dLbls>
        <c:gapWidth val="182"/>
        <c:axId val="2135466063"/>
        <c:axId val="1436356943"/>
      </c:barChart>
      <c:catAx>
        <c:axId val="2135466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1436356943"/>
        <c:crosses val="autoZero"/>
        <c:auto val="1"/>
        <c:lblAlgn val="ctr"/>
        <c:lblOffset val="100"/>
        <c:noMultiLvlLbl val="0"/>
      </c:catAx>
      <c:valAx>
        <c:axId val="1436356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2135466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venirNext LT Pro Regular" panose="020B05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Chart!$B$8</c:f>
              <c:strCache>
                <c:ptCount val="1"/>
                <c:pt idx="0">
                  <c:v>0 Children</c:v>
                </c:pt>
              </c:strCache>
            </c:strRef>
          </c:tx>
          <c:spPr>
            <a:solidFill>
              <a:schemeClr val="accent1"/>
            </a:solidFill>
            <a:ln>
              <a:noFill/>
            </a:ln>
            <a:effectLst/>
          </c:spPr>
          <c:invertIfNegative val="0"/>
          <c:dLbls>
            <c:numFmt formatCode="&quot;$&quot;#,##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Chart!$A$9:$A$11</c:f>
              <c:strCache>
                <c:ptCount val="3"/>
                <c:pt idx="0">
                  <c:v>1 Adult</c:v>
                </c:pt>
                <c:pt idx="1">
                  <c:v>2 Adults (1 Working)</c:v>
                </c:pt>
                <c:pt idx="2">
                  <c:v>2 Adults (Both Working)</c:v>
                </c:pt>
              </c:strCache>
            </c:strRef>
          </c:cat>
          <c:val>
            <c:numRef>
              <c:f>Chart!$B$9:$B$11</c:f>
              <c:numCache>
                <c:formatCode>"$"#,##0.00_);[Red]\("$"#,##0.00\)</c:formatCode>
                <c:ptCount val="3"/>
                <c:pt idx="0">
                  <c:v>17.34</c:v>
                </c:pt>
                <c:pt idx="1">
                  <c:v>28.05</c:v>
                </c:pt>
                <c:pt idx="2">
                  <c:v>14.03</c:v>
                </c:pt>
              </c:numCache>
            </c:numRef>
          </c:val>
          <c:extLst>
            <c:ext xmlns:c16="http://schemas.microsoft.com/office/drawing/2014/chart" uri="{C3380CC4-5D6E-409C-BE32-E72D297353CC}">
              <c16:uniqueId val="{00000000-70BD-4CCE-A4F0-B73D732E6BF7}"/>
            </c:ext>
          </c:extLst>
        </c:ser>
        <c:ser>
          <c:idx val="1"/>
          <c:order val="1"/>
          <c:tx>
            <c:strRef>
              <c:f>Chart!$C$8</c:f>
              <c:strCache>
                <c:ptCount val="1"/>
                <c:pt idx="0">
                  <c:v>1 Child</c:v>
                </c:pt>
              </c:strCache>
            </c:strRef>
          </c:tx>
          <c:spPr>
            <a:solidFill>
              <a:schemeClr val="accent2"/>
            </a:solidFill>
            <a:ln>
              <a:noFill/>
            </a:ln>
            <a:effectLst/>
          </c:spPr>
          <c:invertIfNegative val="0"/>
          <c:dLbls>
            <c:numFmt formatCode="&quot;$&quot;#,##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Chart!$A$9:$A$11</c:f>
              <c:strCache>
                <c:ptCount val="3"/>
                <c:pt idx="0">
                  <c:v>1 Adult</c:v>
                </c:pt>
                <c:pt idx="1">
                  <c:v>2 Adults (1 Working)</c:v>
                </c:pt>
                <c:pt idx="2">
                  <c:v>2 Adults (Both Working)</c:v>
                </c:pt>
              </c:strCache>
            </c:strRef>
          </c:cat>
          <c:val>
            <c:numRef>
              <c:f>Chart!$C$9:$C$11</c:f>
              <c:numCache>
                <c:formatCode>"$"#,##0.00_);[Red]\("$"#,##0.00\)</c:formatCode>
                <c:ptCount val="3"/>
                <c:pt idx="0">
                  <c:v>33.4</c:v>
                </c:pt>
                <c:pt idx="1">
                  <c:v>35.04</c:v>
                </c:pt>
                <c:pt idx="2">
                  <c:v>18.8</c:v>
                </c:pt>
              </c:numCache>
            </c:numRef>
          </c:val>
          <c:extLst>
            <c:ext xmlns:c16="http://schemas.microsoft.com/office/drawing/2014/chart" uri="{C3380CC4-5D6E-409C-BE32-E72D297353CC}">
              <c16:uniqueId val="{00000001-70BD-4CCE-A4F0-B73D732E6BF7}"/>
            </c:ext>
          </c:extLst>
        </c:ser>
        <c:ser>
          <c:idx val="2"/>
          <c:order val="2"/>
          <c:tx>
            <c:strRef>
              <c:f>Chart!$D$8</c:f>
              <c:strCache>
                <c:ptCount val="1"/>
                <c:pt idx="0">
                  <c:v>2 Children</c:v>
                </c:pt>
              </c:strCache>
            </c:strRef>
          </c:tx>
          <c:spPr>
            <a:solidFill>
              <a:schemeClr val="accent3"/>
            </a:solidFill>
            <a:ln>
              <a:noFill/>
            </a:ln>
            <a:effectLst/>
          </c:spPr>
          <c:invertIfNegative val="0"/>
          <c:dLbls>
            <c:numFmt formatCode="&quot;$&quot;#,##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Chart!$A$9:$A$11</c:f>
              <c:strCache>
                <c:ptCount val="3"/>
                <c:pt idx="0">
                  <c:v>1 Adult</c:v>
                </c:pt>
                <c:pt idx="1">
                  <c:v>2 Adults (1 Working)</c:v>
                </c:pt>
                <c:pt idx="2">
                  <c:v>2 Adults (Both Working)</c:v>
                </c:pt>
              </c:strCache>
            </c:strRef>
          </c:cat>
          <c:val>
            <c:numRef>
              <c:f>Chart!$D$9:$D$11</c:f>
              <c:numCache>
                <c:formatCode>"$"#,##0.00_);[Red]\("$"#,##0.00\)</c:formatCode>
                <c:ptCount val="3"/>
                <c:pt idx="0">
                  <c:v>40.42</c:v>
                </c:pt>
                <c:pt idx="1">
                  <c:v>40.03</c:v>
                </c:pt>
                <c:pt idx="2">
                  <c:v>22.57</c:v>
                </c:pt>
              </c:numCache>
            </c:numRef>
          </c:val>
          <c:extLst>
            <c:ext xmlns:c16="http://schemas.microsoft.com/office/drawing/2014/chart" uri="{C3380CC4-5D6E-409C-BE32-E72D297353CC}">
              <c16:uniqueId val="{00000002-70BD-4CCE-A4F0-B73D732E6BF7}"/>
            </c:ext>
          </c:extLst>
        </c:ser>
        <c:ser>
          <c:idx val="3"/>
          <c:order val="3"/>
          <c:tx>
            <c:strRef>
              <c:f>Chart!$E$8</c:f>
              <c:strCache>
                <c:ptCount val="1"/>
                <c:pt idx="0">
                  <c:v>3 Children</c:v>
                </c:pt>
              </c:strCache>
            </c:strRef>
          </c:tx>
          <c:spPr>
            <a:solidFill>
              <a:schemeClr val="accent4"/>
            </a:solidFill>
            <a:ln>
              <a:noFill/>
            </a:ln>
            <a:effectLst/>
          </c:spPr>
          <c:invertIfNegative val="0"/>
          <c:dLbls>
            <c:numFmt formatCode="&quot;$&quot;#,##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Chart!$A$9:$A$11</c:f>
              <c:strCache>
                <c:ptCount val="3"/>
                <c:pt idx="0">
                  <c:v>1 Adult</c:v>
                </c:pt>
                <c:pt idx="1">
                  <c:v>2 Adults (1 Working)</c:v>
                </c:pt>
                <c:pt idx="2">
                  <c:v>2 Adults (Both Working)</c:v>
                </c:pt>
              </c:strCache>
            </c:strRef>
          </c:cat>
          <c:val>
            <c:numRef>
              <c:f>Chart!$E$9:$E$11</c:f>
              <c:numCache>
                <c:formatCode>"$"#,##0.00_);[Red]\("$"#,##0.00\)</c:formatCode>
                <c:ptCount val="3"/>
                <c:pt idx="0">
                  <c:v>52.03</c:v>
                </c:pt>
                <c:pt idx="1">
                  <c:v>45.23</c:v>
                </c:pt>
                <c:pt idx="2">
                  <c:v>26.45</c:v>
                </c:pt>
              </c:numCache>
            </c:numRef>
          </c:val>
          <c:extLst>
            <c:ext xmlns:c16="http://schemas.microsoft.com/office/drawing/2014/chart" uri="{C3380CC4-5D6E-409C-BE32-E72D297353CC}">
              <c16:uniqueId val="{00000003-70BD-4CCE-A4F0-B73D732E6BF7}"/>
            </c:ext>
          </c:extLst>
        </c:ser>
        <c:dLbls>
          <c:dLblPos val="outEnd"/>
          <c:showLegendKey val="0"/>
          <c:showVal val="1"/>
          <c:showCatName val="0"/>
          <c:showSerName val="0"/>
          <c:showPercent val="0"/>
          <c:showBubbleSize val="0"/>
        </c:dLbls>
        <c:gapWidth val="219"/>
        <c:axId val="879494031"/>
        <c:axId val="437830639"/>
      </c:barChart>
      <c:lineChart>
        <c:grouping val="standard"/>
        <c:varyColors val="0"/>
        <c:ser>
          <c:idx val="4"/>
          <c:order val="4"/>
          <c:tx>
            <c:strRef>
              <c:f>Chart!$F$8</c:f>
              <c:strCache>
                <c:ptCount val="1"/>
                <c:pt idx="0">
                  <c:v>Alaska Minimum Wage</c:v>
                </c:pt>
              </c:strCache>
            </c:strRef>
          </c:tx>
          <c:spPr>
            <a:ln w="28575" cap="rnd">
              <a:solidFill>
                <a:schemeClr val="accent5"/>
              </a:solidFill>
              <a:round/>
            </a:ln>
            <a:effectLst/>
          </c:spPr>
          <c:marker>
            <c:symbol val="none"/>
          </c:marker>
          <c:dLbls>
            <c:delete val="1"/>
          </c:dLbls>
          <c:cat>
            <c:strRef>
              <c:f>Chart!$A$9:$A$11</c:f>
              <c:strCache>
                <c:ptCount val="3"/>
                <c:pt idx="0">
                  <c:v>1 Adult</c:v>
                </c:pt>
                <c:pt idx="1">
                  <c:v>2 Adults (1 Working)</c:v>
                </c:pt>
                <c:pt idx="2">
                  <c:v>2 Adults (Both Working)</c:v>
                </c:pt>
              </c:strCache>
            </c:strRef>
          </c:cat>
          <c:val>
            <c:numRef>
              <c:f>Chart!$F$9:$F$11</c:f>
              <c:numCache>
                <c:formatCode>General</c:formatCode>
                <c:ptCount val="3"/>
                <c:pt idx="0" formatCode="&quot;$&quot;#,##0.00_);[Red]\(&quot;$&quot;#,##0.00\)">
                  <c:v>10.85</c:v>
                </c:pt>
              </c:numCache>
            </c:numRef>
          </c:val>
          <c:smooth val="0"/>
          <c:extLst>
            <c:ext xmlns:c16="http://schemas.microsoft.com/office/drawing/2014/chart" uri="{C3380CC4-5D6E-409C-BE32-E72D297353CC}">
              <c16:uniqueId val="{00000004-70BD-4CCE-A4F0-B73D732E6BF7}"/>
            </c:ext>
          </c:extLst>
        </c:ser>
        <c:dLbls>
          <c:showLegendKey val="0"/>
          <c:showVal val="1"/>
          <c:showCatName val="0"/>
          <c:showSerName val="0"/>
          <c:showPercent val="0"/>
          <c:showBubbleSize val="0"/>
        </c:dLbls>
        <c:marker val="1"/>
        <c:smooth val="0"/>
        <c:axId val="879494031"/>
        <c:axId val="437830639"/>
      </c:lineChart>
      <c:catAx>
        <c:axId val="879494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437830639"/>
        <c:crosses val="autoZero"/>
        <c:auto val="1"/>
        <c:lblAlgn val="ctr"/>
        <c:lblOffset val="100"/>
        <c:noMultiLvlLbl val="0"/>
      </c:catAx>
      <c:valAx>
        <c:axId val="4378306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r>
                  <a:rPr lang="en-US"/>
                  <a:t>Hourly Wage</a:t>
                </a:r>
              </a:p>
            </c:rich>
          </c:tx>
          <c:layout>
            <c:manualLayout>
              <c:xMode val="edge"/>
              <c:yMode val="edge"/>
              <c:x val="8.3354864850259877E-3"/>
              <c:y val="0.3163045209236485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title>
        <c:numFmt formatCode="&quot;$&quot;#,##0.0_);[Red]\(&quot;$&quot;#,##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879494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venirNext LT Pro Regular" panose="020B0504020202020204" pitchFamily="34" charset="0"/>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'Projection Chart'!$A$9</c:f>
              <c:strCache>
                <c:ptCount val="1"/>
                <c:pt idx="0">
                  <c:v>Ketchikan Gateway Borough</c:v>
                </c:pt>
              </c:strCache>
            </c:strRef>
          </c:tx>
          <c:spPr>
            <a:ln w="28575" cap="rnd">
              <a:solidFill>
                <a:schemeClr val="accent1"/>
              </a:solidFill>
              <a:round/>
            </a:ln>
            <a:effectLst/>
          </c:spPr>
          <c:marker>
            <c:symbol val="none"/>
          </c:marker>
          <c:xVal>
            <c:numRef>
              <c:f>'Projection Chart'!$B$8:$D$8</c:f>
              <c:numCache>
                <c:formatCode>General</c:formatCode>
                <c:ptCount val="3"/>
                <c:pt idx="0">
                  <c:v>2015</c:v>
                </c:pt>
                <c:pt idx="1">
                  <c:v>2020</c:v>
                </c:pt>
                <c:pt idx="2">
                  <c:v>2021</c:v>
                </c:pt>
              </c:numCache>
            </c:numRef>
          </c:xVal>
          <c:yVal>
            <c:numRef>
              <c:f>'Projection Chart'!$B$9:$D$9</c:f>
              <c:numCache>
                <c:formatCode>0.0%</c:formatCode>
                <c:ptCount val="3"/>
                <c:pt idx="0">
                  <c:v>0</c:v>
                </c:pt>
                <c:pt idx="1">
                  <c:v>9.7817358931309162E-3</c:v>
                </c:pt>
                <c:pt idx="2">
                  <c:v>1.7519526972771704E-2</c:v>
                </c:pt>
              </c:numCache>
            </c:numRef>
          </c:yVal>
          <c:smooth val="0"/>
          <c:extLst>
            <c:ext xmlns:c16="http://schemas.microsoft.com/office/drawing/2014/chart" uri="{C3380CC4-5D6E-409C-BE32-E72D297353CC}">
              <c16:uniqueId val="{00000000-B065-45D1-8C3E-560BC0C5E89C}"/>
            </c:ext>
          </c:extLst>
        </c:ser>
        <c:ser>
          <c:idx val="1"/>
          <c:order val="1"/>
          <c:tx>
            <c:strRef>
              <c:f>'Projection Chart'!$A$10</c:f>
              <c:strCache>
                <c:ptCount val="1"/>
                <c:pt idx="0">
                  <c:v>Alaska</c:v>
                </c:pt>
              </c:strCache>
            </c:strRef>
          </c:tx>
          <c:spPr>
            <a:ln w="28575" cap="rnd">
              <a:solidFill>
                <a:schemeClr val="accent2"/>
              </a:solidFill>
              <a:round/>
            </a:ln>
            <a:effectLst/>
          </c:spPr>
          <c:marker>
            <c:symbol val="none"/>
          </c:marker>
          <c:xVal>
            <c:numRef>
              <c:f>'Projection Chart'!$B$8:$D$8</c:f>
              <c:numCache>
                <c:formatCode>General</c:formatCode>
                <c:ptCount val="3"/>
                <c:pt idx="0">
                  <c:v>2015</c:v>
                </c:pt>
                <c:pt idx="1">
                  <c:v>2020</c:v>
                </c:pt>
                <c:pt idx="2">
                  <c:v>2021</c:v>
                </c:pt>
              </c:numCache>
            </c:numRef>
          </c:xVal>
          <c:yVal>
            <c:numRef>
              <c:f>'Projection Chart'!$B$10:$D$10</c:f>
              <c:numCache>
                <c:formatCode>0.0%</c:formatCode>
                <c:ptCount val="3"/>
                <c:pt idx="0">
                  <c:v>0</c:v>
                </c:pt>
                <c:pt idx="1">
                  <c:v>4.9292653826487065E-3</c:v>
                </c:pt>
                <c:pt idx="2">
                  <c:v>3.5125276972898245E-3</c:v>
                </c:pt>
              </c:numCache>
            </c:numRef>
          </c:yVal>
          <c:smooth val="0"/>
          <c:extLst>
            <c:ext xmlns:c16="http://schemas.microsoft.com/office/drawing/2014/chart" uri="{C3380CC4-5D6E-409C-BE32-E72D297353CC}">
              <c16:uniqueId val="{00000001-B065-45D1-8C3E-560BC0C5E89C}"/>
            </c:ext>
          </c:extLst>
        </c:ser>
        <c:ser>
          <c:idx val="2"/>
          <c:order val="2"/>
          <c:tx>
            <c:strRef>
              <c:f>'Projection Chart'!$A$11</c:f>
              <c:strCache>
                <c:ptCount val="1"/>
                <c:pt idx="0">
                  <c:v>US</c:v>
                </c:pt>
              </c:strCache>
            </c:strRef>
          </c:tx>
          <c:spPr>
            <a:ln w="28575" cap="rnd">
              <a:solidFill>
                <a:schemeClr val="accent3"/>
              </a:solidFill>
              <a:round/>
            </a:ln>
            <a:effectLst/>
          </c:spPr>
          <c:marker>
            <c:symbol val="none"/>
          </c:marker>
          <c:xVal>
            <c:numRef>
              <c:f>'Projection Chart'!$B$8:$D$8</c:f>
              <c:numCache>
                <c:formatCode>General</c:formatCode>
                <c:ptCount val="3"/>
                <c:pt idx="0">
                  <c:v>2015</c:v>
                </c:pt>
                <c:pt idx="1">
                  <c:v>2020</c:v>
                </c:pt>
                <c:pt idx="2">
                  <c:v>2021</c:v>
                </c:pt>
              </c:numCache>
            </c:numRef>
          </c:xVal>
          <c:yVal>
            <c:numRef>
              <c:f>'Projection Chart'!$B$11:$D$11</c:f>
              <c:numCache>
                <c:formatCode>0.0%</c:formatCode>
                <c:ptCount val="3"/>
                <c:pt idx="0">
                  <c:v>0</c:v>
                </c:pt>
                <c:pt idx="1">
                  <c:v>3.1765591940105642E-2</c:v>
                </c:pt>
                <c:pt idx="2">
                  <c:v>4.1737229273551613E-2</c:v>
                </c:pt>
              </c:numCache>
            </c:numRef>
          </c:yVal>
          <c:smooth val="0"/>
          <c:extLst>
            <c:ext xmlns:c16="http://schemas.microsoft.com/office/drawing/2014/chart" uri="{C3380CC4-5D6E-409C-BE32-E72D297353CC}">
              <c16:uniqueId val="{00000002-B065-45D1-8C3E-560BC0C5E89C}"/>
            </c:ext>
          </c:extLst>
        </c:ser>
        <c:ser>
          <c:idx val="3"/>
          <c:order val="3"/>
          <c:spPr>
            <a:ln w="38100" cap="rnd">
              <a:solidFill>
                <a:schemeClr val="accent1"/>
              </a:solidFill>
              <a:prstDash val="dash"/>
              <a:round/>
            </a:ln>
            <a:effectLst/>
          </c:spPr>
          <c:marker>
            <c:symbol val="none"/>
          </c:marker>
          <c:xVal>
            <c:numRef>
              <c:f>'Projection Chart'!$D$12:$J$12</c:f>
              <c:numCache>
                <c:formatCode>General</c:formatCode>
                <c:ptCount val="7"/>
                <c:pt idx="0">
                  <c:v>2021</c:v>
                </c:pt>
                <c:pt idx="1">
                  <c:v>2025</c:v>
                </c:pt>
                <c:pt idx="2">
                  <c:v>2030</c:v>
                </c:pt>
                <c:pt idx="3">
                  <c:v>2035</c:v>
                </c:pt>
                <c:pt idx="4">
                  <c:v>2040</c:v>
                </c:pt>
                <c:pt idx="5">
                  <c:v>2045</c:v>
                </c:pt>
                <c:pt idx="6">
                  <c:v>2050</c:v>
                </c:pt>
              </c:numCache>
            </c:numRef>
          </c:xVal>
          <c:yVal>
            <c:numRef>
              <c:f>'Projection Chart'!$D$13:$J$13</c:f>
              <c:numCache>
                <c:formatCode>0.0%</c:formatCode>
                <c:ptCount val="7"/>
                <c:pt idx="0" formatCode="General">
                  <c:v>1.7519526972771704E-2</c:v>
                </c:pt>
                <c:pt idx="1">
                  <c:v>-4.5258778012993162E-3</c:v>
                </c:pt>
                <c:pt idx="2">
                  <c:v>-1.627856047886711E-2</c:v>
                </c:pt>
                <c:pt idx="3">
                  <c:v>-3.5039053945543519E-2</c:v>
                </c:pt>
                <c:pt idx="4">
                  <c:v>-5.9347397620264308E-2</c:v>
                </c:pt>
                <c:pt idx="5">
                  <c:v>-8.7743630921965132E-2</c:v>
                </c:pt>
                <c:pt idx="6">
                  <c:v>-0.12030075187969901</c:v>
                </c:pt>
              </c:numCache>
            </c:numRef>
          </c:yVal>
          <c:smooth val="0"/>
          <c:extLst>
            <c:ext xmlns:c16="http://schemas.microsoft.com/office/drawing/2014/chart" uri="{C3380CC4-5D6E-409C-BE32-E72D297353CC}">
              <c16:uniqueId val="{00000003-B065-45D1-8C3E-560BC0C5E89C}"/>
            </c:ext>
          </c:extLst>
        </c:ser>
        <c:ser>
          <c:idx val="4"/>
          <c:order val="4"/>
          <c:spPr>
            <a:ln w="38100" cap="rnd">
              <a:solidFill>
                <a:schemeClr val="accent2"/>
              </a:solidFill>
              <a:prstDash val="dash"/>
              <a:round/>
            </a:ln>
            <a:effectLst/>
          </c:spPr>
          <c:marker>
            <c:symbol val="none"/>
          </c:marker>
          <c:xVal>
            <c:numRef>
              <c:f>'Projection Chart'!$D$12:$J$12</c:f>
              <c:numCache>
                <c:formatCode>General</c:formatCode>
                <c:ptCount val="7"/>
                <c:pt idx="0">
                  <c:v>2021</c:v>
                </c:pt>
                <c:pt idx="1">
                  <c:v>2025</c:v>
                </c:pt>
                <c:pt idx="2">
                  <c:v>2030</c:v>
                </c:pt>
                <c:pt idx="3">
                  <c:v>2035</c:v>
                </c:pt>
                <c:pt idx="4">
                  <c:v>2040</c:v>
                </c:pt>
                <c:pt idx="5">
                  <c:v>2045</c:v>
                </c:pt>
                <c:pt idx="6">
                  <c:v>2050</c:v>
                </c:pt>
              </c:numCache>
            </c:numRef>
          </c:xVal>
          <c:yVal>
            <c:numRef>
              <c:f>'Projection Chart'!$D$14:$J$14</c:f>
              <c:numCache>
                <c:formatCode>0.0%</c:formatCode>
                <c:ptCount val="7"/>
                <c:pt idx="0" formatCode="General">
                  <c:v>3.5125276972898245E-3</c:v>
                </c:pt>
                <c:pt idx="1">
                  <c:v>9.5367308675642359E-3</c:v>
                </c:pt>
                <c:pt idx="2">
                  <c:v>2.2590080109084809E-2</c:v>
                </c:pt>
                <c:pt idx="3">
                  <c:v>3.0812340207942768E-2</c:v>
                </c:pt>
                <c:pt idx="4">
                  <c:v>3.5201636270666414E-2</c:v>
                </c:pt>
                <c:pt idx="5">
                  <c:v>3.6191580023862358E-2</c:v>
                </c:pt>
                <c:pt idx="6">
                  <c:v>3.5092551559570584E-2</c:v>
                </c:pt>
              </c:numCache>
            </c:numRef>
          </c:yVal>
          <c:smooth val="0"/>
          <c:extLst>
            <c:ext xmlns:c16="http://schemas.microsoft.com/office/drawing/2014/chart" uri="{C3380CC4-5D6E-409C-BE32-E72D297353CC}">
              <c16:uniqueId val="{00000004-B065-45D1-8C3E-560BC0C5E89C}"/>
            </c:ext>
          </c:extLst>
        </c:ser>
        <c:ser>
          <c:idx val="5"/>
          <c:order val="5"/>
          <c:spPr>
            <a:ln w="38100" cap="rnd">
              <a:solidFill>
                <a:schemeClr val="accent3"/>
              </a:solidFill>
              <a:prstDash val="dash"/>
              <a:round/>
            </a:ln>
            <a:effectLst/>
          </c:spPr>
          <c:marker>
            <c:symbol val="none"/>
          </c:marker>
          <c:xVal>
            <c:numRef>
              <c:f>'Projection Chart'!$D$12:$J$12</c:f>
              <c:numCache>
                <c:formatCode>General</c:formatCode>
                <c:ptCount val="7"/>
                <c:pt idx="0">
                  <c:v>2021</c:v>
                </c:pt>
                <c:pt idx="1">
                  <c:v>2025</c:v>
                </c:pt>
                <c:pt idx="2">
                  <c:v>2030</c:v>
                </c:pt>
                <c:pt idx="3">
                  <c:v>2035</c:v>
                </c:pt>
                <c:pt idx="4">
                  <c:v>2040</c:v>
                </c:pt>
                <c:pt idx="5">
                  <c:v>2045</c:v>
                </c:pt>
                <c:pt idx="6">
                  <c:v>2050</c:v>
                </c:pt>
              </c:numCache>
            </c:numRef>
          </c:xVal>
          <c:yVal>
            <c:numRef>
              <c:f>'Projection Chart'!$D$15:$J$15</c:f>
              <c:numCache>
                <c:formatCode>0.0%</c:formatCode>
                <c:ptCount val="7"/>
                <c:pt idx="0" formatCode="General">
                  <c:v>4.1737229273551613E-2</c:v>
                </c:pt>
                <c:pt idx="1">
                  <c:v>6.7879808459390567E-2</c:v>
                </c:pt>
                <c:pt idx="2">
                  <c:v>8.999566248073898E-2</c:v>
                </c:pt>
                <c:pt idx="3">
                  <c:v>0.11211151650208717</c:v>
                </c:pt>
                <c:pt idx="4">
                  <c:v>0.13106796280610022</c:v>
                </c:pt>
                <c:pt idx="5">
                  <c:v>0.15002440911011306</c:v>
                </c:pt>
                <c:pt idx="6">
                  <c:v>0.16266203997945494</c:v>
                </c:pt>
              </c:numCache>
            </c:numRef>
          </c:yVal>
          <c:smooth val="0"/>
          <c:extLst>
            <c:ext xmlns:c16="http://schemas.microsoft.com/office/drawing/2014/chart" uri="{C3380CC4-5D6E-409C-BE32-E72D297353CC}">
              <c16:uniqueId val="{00000005-B065-45D1-8C3E-560BC0C5E89C}"/>
            </c:ext>
          </c:extLst>
        </c:ser>
        <c:dLbls>
          <c:showLegendKey val="0"/>
          <c:showVal val="0"/>
          <c:showCatName val="0"/>
          <c:showSerName val="0"/>
          <c:showPercent val="0"/>
          <c:showBubbleSize val="0"/>
        </c:dLbls>
        <c:axId val="522475695"/>
        <c:axId val="358615391"/>
      </c:scatterChart>
      <c:valAx>
        <c:axId val="522475695"/>
        <c:scaling>
          <c:orientation val="minMax"/>
          <c:max val="2050"/>
          <c:min val="2015"/>
        </c:scaling>
        <c:delete val="0"/>
        <c:axPos val="b"/>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358615391"/>
        <c:crosses val="autoZero"/>
        <c:crossBetween val="midCat"/>
      </c:valAx>
      <c:valAx>
        <c:axId val="358615391"/>
        <c:scaling>
          <c:orientation val="minMax"/>
        </c:scaling>
        <c:delete val="0"/>
        <c:axPos val="l"/>
        <c:majorGridlines>
          <c:spPr>
            <a:ln w="9525" cap="flat" cmpd="sng" algn="ctr">
              <a:solidFill>
                <a:schemeClr val="tx1">
                  <a:lumMod val="15000"/>
                  <a:lumOff val="85000"/>
                </a:schemeClr>
              </a:solidFill>
              <a:round/>
            </a:ln>
            <a:effectLst/>
          </c:spPr>
        </c:majorGridlines>
        <c:numFmt formatCode="0.0%;[Red]\(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522475695"/>
        <c:crosses val="autoZero"/>
        <c:crossBetween val="midCat"/>
      </c:valAx>
      <c:spPr>
        <a:noFill/>
        <a:ln>
          <a:noFill/>
        </a:ln>
        <a:effectLst/>
      </c:spPr>
    </c:plotArea>
    <c:legend>
      <c:legendPos val="b"/>
      <c:legendEntry>
        <c:idx val="3"/>
        <c:delete val="1"/>
      </c:legendEntry>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venirNext LT Pro Regular" panose="020B05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'Ketchikan '!$A$2</c:f>
              <c:strCache>
                <c:ptCount val="1"/>
                <c:pt idx="0">
                  <c:v>Natural Increase</c:v>
                </c:pt>
              </c:strCache>
            </c:strRef>
          </c:tx>
          <c:spPr>
            <a:solidFill>
              <a:schemeClr val="accent1"/>
            </a:solidFill>
            <a:ln>
              <a:noFill/>
            </a:ln>
            <a:effectLst/>
          </c:spPr>
          <c:invertIfNegative val="0"/>
          <c:cat>
            <c:numRef>
              <c:f>'Ketchikan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'Ketchikan '!$B$2:$L$2</c:f>
              <c:numCache>
                <c:formatCode>_(* #,##0_);_(* \(#,##0\);_(* "-"??_);_(@_)</c:formatCode>
                <c:ptCount val="11"/>
                <c:pt idx="0">
                  <c:v>78</c:v>
                </c:pt>
                <c:pt idx="1">
                  <c:v>89</c:v>
                </c:pt>
                <c:pt idx="2">
                  <c:v>81</c:v>
                </c:pt>
                <c:pt idx="3">
                  <c:v>64</c:v>
                </c:pt>
                <c:pt idx="4">
                  <c:v>82</c:v>
                </c:pt>
                <c:pt idx="5">
                  <c:v>41</c:v>
                </c:pt>
                <c:pt idx="6">
                  <c:v>56</c:v>
                </c:pt>
                <c:pt idx="7">
                  <c:v>53</c:v>
                </c:pt>
                <c:pt idx="8">
                  <c:v>12</c:v>
                </c:pt>
                <c:pt idx="9">
                  <c:v>30</c:v>
                </c:pt>
                <c:pt idx="10">
                  <c:v>10</c:v>
                </c:pt>
              </c:numCache>
            </c:numRef>
          </c:val>
          <c:extLst>
            <c:ext xmlns:c16="http://schemas.microsoft.com/office/drawing/2014/chart" uri="{C3380CC4-5D6E-409C-BE32-E72D297353CC}">
              <c16:uniqueId val="{00000000-43CB-4481-9256-004834DD4D92}"/>
            </c:ext>
          </c:extLst>
        </c:ser>
        <c:ser>
          <c:idx val="1"/>
          <c:order val="1"/>
          <c:tx>
            <c:strRef>
              <c:f>'Ketchikan '!$A$3</c:f>
              <c:strCache>
                <c:ptCount val="1"/>
                <c:pt idx="0">
                  <c:v>Net Migration </c:v>
                </c:pt>
              </c:strCache>
            </c:strRef>
          </c:tx>
          <c:spPr>
            <a:solidFill>
              <a:schemeClr val="accent2"/>
            </a:solidFill>
            <a:ln>
              <a:noFill/>
            </a:ln>
            <a:effectLst/>
          </c:spPr>
          <c:invertIfNegative val="0"/>
          <c:cat>
            <c:numRef>
              <c:f>'Ketchikan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'Ketchikan '!$B$3:$L$3</c:f>
              <c:numCache>
                <c:formatCode>_(* #,##0_);_(* \(#,##0\);_(* "-"??_);_(@_)</c:formatCode>
                <c:ptCount val="11"/>
                <c:pt idx="0">
                  <c:v>-23</c:v>
                </c:pt>
                <c:pt idx="1">
                  <c:v>-85</c:v>
                </c:pt>
                <c:pt idx="2">
                  <c:v>-1</c:v>
                </c:pt>
                <c:pt idx="3">
                  <c:v>-156</c:v>
                </c:pt>
                <c:pt idx="4">
                  <c:v>-60</c:v>
                </c:pt>
                <c:pt idx="5">
                  <c:v>74</c:v>
                </c:pt>
                <c:pt idx="6">
                  <c:v>-49</c:v>
                </c:pt>
                <c:pt idx="7">
                  <c:v>-29</c:v>
                </c:pt>
                <c:pt idx="8">
                  <c:v>-49</c:v>
                </c:pt>
                <c:pt idx="9">
                  <c:v>-141</c:v>
                </c:pt>
                <c:pt idx="10">
                  <c:v>-80</c:v>
                </c:pt>
              </c:numCache>
            </c:numRef>
          </c:val>
          <c:extLst>
            <c:ext xmlns:c16="http://schemas.microsoft.com/office/drawing/2014/chart" uri="{C3380CC4-5D6E-409C-BE32-E72D297353CC}">
              <c16:uniqueId val="{00000001-43CB-4481-9256-004834DD4D92}"/>
            </c:ext>
          </c:extLst>
        </c:ser>
        <c:dLbls>
          <c:showLegendKey val="0"/>
          <c:showVal val="0"/>
          <c:showCatName val="0"/>
          <c:showSerName val="0"/>
          <c:showPercent val="0"/>
          <c:showBubbleSize val="0"/>
        </c:dLbls>
        <c:gapWidth val="219"/>
        <c:overlap val="-27"/>
        <c:axId val="1523468560"/>
        <c:axId val="1713962912"/>
      </c:barChart>
      <c:lineChart>
        <c:grouping val="standard"/>
        <c:varyColors val="0"/>
        <c:ser>
          <c:idx val="2"/>
          <c:order val="2"/>
          <c:tx>
            <c:strRef>
              <c:f>'Ketchikan '!$A$4</c:f>
              <c:strCache>
                <c:ptCount val="1"/>
                <c:pt idx="0">
                  <c:v>Population </c:v>
                </c:pt>
              </c:strCache>
            </c:strRef>
          </c:tx>
          <c:spPr>
            <a:ln w="38100" cap="rnd">
              <a:solidFill>
                <a:schemeClr val="accent3"/>
              </a:solidFill>
              <a:round/>
            </a:ln>
            <a:effectLst/>
          </c:spPr>
          <c:marker>
            <c:symbol val="circle"/>
            <c:size val="5"/>
            <c:spPr>
              <a:solidFill>
                <a:schemeClr val="accent3"/>
              </a:solidFill>
              <a:ln w="9525">
                <a:solidFill>
                  <a:schemeClr val="accent3"/>
                </a:solidFill>
              </a:ln>
              <a:effectLst/>
            </c:spPr>
          </c:marker>
          <c:cat>
            <c:numRef>
              <c:f>'Ketchikan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'Ketchikan '!$B$4:$L$4</c:f>
              <c:numCache>
                <c:formatCode>_(* #,##0_);_(* \(#,##0\);_(* "-"??_);_(@_)</c:formatCode>
                <c:ptCount val="11"/>
                <c:pt idx="0">
                  <c:v>13743</c:v>
                </c:pt>
                <c:pt idx="1">
                  <c:v>13748</c:v>
                </c:pt>
                <c:pt idx="2">
                  <c:v>13826</c:v>
                </c:pt>
                <c:pt idx="3">
                  <c:v>13737</c:v>
                </c:pt>
                <c:pt idx="4">
                  <c:v>13760</c:v>
                </c:pt>
                <c:pt idx="5">
                  <c:v>13874</c:v>
                </c:pt>
                <c:pt idx="6">
                  <c:v>13881</c:v>
                </c:pt>
                <c:pt idx="7">
                  <c:v>13905</c:v>
                </c:pt>
                <c:pt idx="8">
                  <c:v>13918</c:v>
                </c:pt>
                <c:pt idx="9">
                  <c:v>13810</c:v>
                </c:pt>
                <c:pt idx="10">
                  <c:v>13741</c:v>
                </c:pt>
              </c:numCache>
            </c:numRef>
          </c:val>
          <c:smooth val="0"/>
          <c:extLst>
            <c:ext xmlns:c16="http://schemas.microsoft.com/office/drawing/2014/chart" uri="{C3380CC4-5D6E-409C-BE32-E72D297353CC}">
              <c16:uniqueId val="{00000002-43CB-4481-9256-004834DD4D92}"/>
            </c:ext>
          </c:extLst>
        </c:ser>
        <c:dLbls>
          <c:showLegendKey val="0"/>
          <c:showVal val="0"/>
          <c:showCatName val="0"/>
          <c:showSerName val="0"/>
          <c:showPercent val="0"/>
          <c:showBubbleSize val="0"/>
        </c:dLbls>
        <c:marker val="1"/>
        <c:smooth val="0"/>
        <c:axId val="1712925952"/>
        <c:axId val="1692312016"/>
      </c:lineChart>
      <c:catAx>
        <c:axId val="15234685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venirNext LT Pro Regular" panose="020B0504020202020204" pitchFamily="34" charset="0"/>
                <a:ea typeface="+mn-ea"/>
                <a:cs typeface="+mn-cs"/>
              </a:defRPr>
            </a:pPr>
            <a:endParaRPr lang="en-US"/>
          </a:p>
        </c:txPr>
        <c:crossAx val="1713962912"/>
        <c:crosses val="autoZero"/>
        <c:auto val="1"/>
        <c:lblAlgn val="ctr"/>
        <c:lblOffset val="100"/>
        <c:noMultiLvlLbl val="0"/>
      </c:catAx>
      <c:valAx>
        <c:axId val="1713962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AvenirNext LT Pro Regular" panose="020B0504020202020204" pitchFamily="34" charset="0"/>
                    <a:ea typeface="+mn-ea"/>
                    <a:cs typeface="+mn-cs"/>
                  </a:defRPr>
                </a:pPr>
                <a:r>
                  <a:rPr lang="en-US"/>
                  <a:t>Net Change</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AvenirNext LT Pro Regular" panose="020B0504020202020204" pitchFamily="34" charset="0"/>
                  <a:ea typeface="+mn-ea"/>
                  <a:cs typeface="+mn-cs"/>
                </a:defRPr>
              </a:pPr>
              <a:endParaRPr lang="en-US"/>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venirNext LT Pro Regular" panose="020B0504020202020204" pitchFamily="34" charset="0"/>
                <a:ea typeface="+mn-ea"/>
                <a:cs typeface="+mn-cs"/>
              </a:defRPr>
            </a:pPr>
            <a:endParaRPr lang="en-US"/>
          </a:p>
        </c:txPr>
        <c:crossAx val="1523468560"/>
        <c:crosses val="autoZero"/>
        <c:crossBetween val="between"/>
      </c:valAx>
      <c:valAx>
        <c:axId val="1692312016"/>
        <c:scaling>
          <c:orientation val="minMax"/>
        </c:scaling>
        <c:delete val="0"/>
        <c:axPos val="r"/>
        <c:title>
          <c:tx>
            <c:rich>
              <a:bodyPr rot="-5400000" spcFirstLastPara="1" vertOverflow="ellipsis" vert="horz" wrap="square" anchor="ctr" anchorCtr="1"/>
              <a:lstStyle/>
              <a:p>
                <a:pPr>
                  <a:defRPr sz="1600" b="0" i="0" u="none" strike="noStrike" kern="1200" baseline="0">
                    <a:solidFill>
                      <a:sysClr val="windowText" lastClr="000000"/>
                    </a:solidFill>
                    <a:latin typeface="AvenirNext LT Pro Regular" panose="020B0504020202020204" pitchFamily="34" charset="0"/>
                    <a:ea typeface="+mn-ea"/>
                    <a:cs typeface="+mn-cs"/>
                  </a:defRPr>
                </a:pPr>
                <a:r>
                  <a:rPr lang="en-US"/>
                  <a:t>Total Population</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AvenirNext LT Pro Regular" panose="020B0504020202020204" pitchFamily="34" charset="0"/>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venirNext LT Pro Regular" panose="020B0504020202020204" pitchFamily="34" charset="0"/>
                <a:ea typeface="+mn-ea"/>
                <a:cs typeface="+mn-cs"/>
              </a:defRPr>
            </a:pPr>
            <a:endParaRPr lang="en-US"/>
          </a:p>
        </c:txPr>
        <c:crossAx val="1712925952"/>
        <c:crosses val="max"/>
        <c:crossBetween val="between"/>
      </c:valAx>
      <c:catAx>
        <c:axId val="1712925952"/>
        <c:scaling>
          <c:orientation val="minMax"/>
        </c:scaling>
        <c:delete val="1"/>
        <c:axPos val="b"/>
        <c:numFmt formatCode="General" sourceLinked="1"/>
        <c:majorTickMark val="out"/>
        <c:minorTickMark val="none"/>
        <c:tickLblPos val="nextTo"/>
        <c:crossAx val="16923120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venirNext LT Pro Regular"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ysClr val="windowText" lastClr="000000"/>
          </a:solidFill>
          <a:latin typeface="AvenirNext LT Pro Regular" panose="020B05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AvenirNext LT Pro Regular" panose="020B0504020202020204" pitchFamily="34" charset="0"/>
                <a:ea typeface="+mn-ea"/>
                <a:cs typeface="+mn-cs"/>
              </a:defRPr>
            </a:pPr>
            <a:r>
              <a:rPr lang="en-US"/>
              <a:t>SFH Production</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AvenirNext LT Pro Regular" panose="020B0504020202020204" pitchFamily="34" charset="0"/>
              <a:ea typeface="+mn-ea"/>
              <a:cs typeface="+mn-cs"/>
            </a:defRPr>
          </a:pPr>
          <a:endParaRPr lang="en-US"/>
        </a:p>
      </c:txPr>
    </c:title>
    <c:autoTitleDeleted val="0"/>
    <c:plotArea>
      <c:layout/>
      <c:barChart>
        <c:barDir val="col"/>
        <c:grouping val="clustered"/>
        <c:varyColors val="0"/>
        <c:ser>
          <c:idx val="0"/>
          <c:order val="0"/>
          <c:tx>
            <c:strRef>
              <c:f>'[Housing Unit Production Chart.xlsx]Sheet1'!$A$7</c:f>
              <c:strCache>
                <c:ptCount val="1"/>
                <c:pt idx="0">
                  <c:v>SFH</c:v>
                </c:pt>
              </c:strCache>
            </c:strRef>
          </c:tx>
          <c:spPr>
            <a:solidFill>
              <a:schemeClr val="accent1"/>
            </a:solidFill>
            <a:ln>
              <a:noFill/>
            </a:ln>
            <a:effectLst/>
          </c:spPr>
          <c:invertIfNegative val="0"/>
          <c:cat>
            <c:numRef>
              <c:f>'[Housing Unit Production Chart.xlsx]Sheet1'!$B$6:$P$6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'[Housing Unit Production Chart.xlsx]Sheet1'!$B$7:$P$7</c:f>
              <c:numCache>
                <c:formatCode>General</c:formatCode>
                <c:ptCount val="15"/>
                <c:pt idx="0">
                  <c:v>18</c:v>
                </c:pt>
                <c:pt idx="1">
                  <c:v>18</c:v>
                </c:pt>
                <c:pt idx="2">
                  <c:v>16</c:v>
                </c:pt>
                <c:pt idx="3">
                  <c:v>11</c:v>
                </c:pt>
                <c:pt idx="4">
                  <c:v>15</c:v>
                </c:pt>
                <c:pt idx="5">
                  <c:v>23</c:v>
                </c:pt>
                <c:pt idx="6">
                  <c:v>27</c:v>
                </c:pt>
                <c:pt idx="7">
                  <c:v>17</c:v>
                </c:pt>
                <c:pt idx="8">
                  <c:v>22</c:v>
                </c:pt>
                <c:pt idx="9">
                  <c:v>17</c:v>
                </c:pt>
                <c:pt idx="10">
                  <c:v>21</c:v>
                </c:pt>
                <c:pt idx="11">
                  <c:v>32</c:v>
                </c:pt>
                <c:pt idx="12">
                  <c:v>27</c:v>
                </c:pt>
                <c:pt idx="13">
                  <c:v>14</c:v>
                </c:pt>
                <c:pt idx="14">
                  <c:v>34</c:v>
                </c:pt>
              </c:numCache>
            </c:numRef>
          </c:val>
          <c:extLst>
            <c:ext xmlns:c16="http://schemas.microsoft.com/office/drawing/2014/chart" uri="{C3380CC4-5D6E-409C-BE32-E72D297353CC}">
              <c16:uniqueId val="{00000000-317C-44FE-89D2-0BD671216DBB}"/>
            </c:ext>
          </c:extLst>
        </c:ser>
        <c:dLbls>
          <c:showLegendKey val="0"/>
          <c:showVal val="0"/>
          <c:showCatName val="0"/>
          <c:showSerName val="0"/>
          <c:showPercent val="0"/>
          <c:showBubbleSize val="0"/>
        </c:dLbls>
        <c:gapWidth val="219"/>
        <c:overlap val="-27"/>
        <c:axId val="1333480720"/>
        <c:axId val="1296446639"/>
      </c:barChart>
      <c:lineChart>
        <c:grouping val="stacked"/>
        <c:varyColors val="0"/>
        <c:ser>
          <c:idx val="1"/>
          <c:order val="1"/>
          <c:tx>
            <c:v>Annual Average</c:v>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'[Housing Unit Production Chart.xlsx]Sheet1'!$B$14</c:f>
              <c:numCache>
                <c:formatCode>General</c:formatCode>
                <c:ptCount val="1"/>
                <c:pt idx="0">
                  <c:v>20.8</c:v>
                </c:pt>
              </c:numCache>
            </c:numRef>
          </c:val>
          <c:smooth val="0"/>
          <c:extLst>
            <c:ext xmlns:c16="http://schemas.microsoft.com/office/drawing/2014/chart" uri="{C3380CC4-5D6E-409C-BE32-E72D297353CC}">
              <c16:uniqueId val="{00000001-317C-44FE-89D2-0BD671216DBB}"/>
            </c:ext>
          </c:extLst>
        </c:ser>
        <c:dLbls>
          <c:showLegendKey val="0"/>
          <c:showVal val="0"/>
          <c:showCatName val="0"/>
          <c:showSerName val="0"/>
          <c:showPercent val="0"/>
          <c:showBubbleSize val="0"/>
        </c:dLbls>
        <c:marker val="1"/>
        <c:smooth val="0"/>
        <c:axId val="1333480720"/>
        <c:axId val="1296446639"/>
      </c:lineChart>
      <c:catAx>
        <c:axId val="133348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960000" spcFirstLastPara="1" vertOverflow="ellipsis" wrap="square" anchor="ctr" anchorCtr="1"/>
          <a:lstStyle/>
          <a:p>
            <a:pPr>
              <a:defRPr sz="1800" b="0" i="0" u="none" strike="noStrike" kern="1200" baseline="0">
                <a:solidFill>
                  <a:schemeClr val="tx1"/>
                </a:solidFill>
                <a:latin typeface="AvenirNext LT Pro Regular" panose="020B0504020202020204" pitchFamily="34" charset="0"/>
                <a:ea typeface="+mn-ea"/>
                <a:cs typeface="+mn-cs"/>
              </a:defRPr>
            </a:pPr>
            <a:endParaRPr lang="en-US"/>
          </a:p>
        </c:txPr>
        <c:crossAx val="1296446639"/>
        <c:crosses val="autoZero"/>
        <c:auto val="1"/>
        <c:lblAlgn val="ctr"/>
        <c:lblOffset val="100"/>
        <c:noMultiLvlLbl val="0"/>
      </c:catAx>
      <c:valAx>
        <c:axId val="129644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Next LT Pro Regular" panose="020B0504020202020204" pitchFamily="34" charset="0"/>
                <a:ea typeface="+mn-ea"/>
                <a:cs typeface="+mn-cs"/>
              </a:defRPr>
            </a:pPr>
            <a:endParaRPr lang="en-US"/>
          </a:p>
        </c:txPr>
        <c:crossAx val="1333480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cap="flat" cmpd="sng" algn="ctr">
      <a:noFill/>
      <a:round/>
    </a:ln>
    <a:effectLst/>
  </c:spPr>
  <c:txPr>
    <a:bodyPr/>
    <a:lstStyle/>
    <a:p>
      <a:pPr>
        <a:defRPr sz="1800">
          <a:solidFill>
            <a:schemeClr val="tx1"/>
          </a:solidFill>
          <a:latin typeface="AvenirNext LT Pro Regular" panose="020B0504020202020204" pitchFamily="34" charset="0"/>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AvenirNext LT Pro Regular" panose="020B0504020202020204" pitchFamily="34" charset="0"/>
                <a:ea typeface="+mn-ea"/>
                <a:cs typeface="+mn-cs"/>
              </a:defRPr>
            </a:pPr>
            <a:r>
              <a:rPr lang="en-US"/>
              <a:t>MFH Production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AvenirNext LT Pro Regular" panose="020B0504020202020204" pitchFamily="34" charset="0"/>
              <a:ea typeface="+mn-ea"/>
              <a:cs typeface="+mn-cs"/>
            </a:defRPr>
          </a:pPr>
          <a:endParaRPr lang="en-US"/>
        </a:p>
      </c:txPr>
    </c:title>
    <c:autoTitleDeleted val="0"/>
    <c:plotArea>
      <c:layout/>
      <c:barChart>
        <c:barDir val="col"/>
        <c:grouping val="clustered"/>
        <c:varyColors val="0"/>
        <c:ser>
          <c:idx val="0"/>
          <c:order val="0"/>
          <c:tx>
            <c:strRef>
              <c:f>'[Housing Unit Production Chart.xlsx]Sheet1'!$A$10</c:f>
              <c:strCache>
                <c:ptCount val="1"/>
                <c:pt idx="0">
                  <c:v>MFH</c:v>
                </c:pt>
              </c:strCache>
            </c:strRef>
          </c:tx>
          <c:spPr>
            <a:solidFill>
              <a:schemeClr val="accent1"/>
            </a:solidFill>
            <a:ln>
              <a:noFill/>
            </a:ln>
            <a:effectLst/>
          </c:spPr>
          <c:invertIfNegative val="0"/>
          <c:cat>
            <c:numRef>
              <c:f>'[Housing Unit Production Chart.xlsx]Sheet1'!$B$9:$P$9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'[Housing Unit Production Chart.xlsx]Sheet1'!$B$10:$P$10</c:f>
              <c:numCache>
                <c:formatCode>General</c:formatCode>
                <c:ptCount val="15"/>
                <c:pt idx="0">
                  <c:v>2</c:v>
                </c:pt>
                <c:pt idx="1">
                  <c:v>2</c:v>
                </c:pt>
                <c:pt idx="2">
                  <c:v>20</c:v>
                </c:pt>
                <c:pt idx="3">
                  <c:v>19</c:v>
                </c:pt>
                <c:pt idx="4">
                  <c:v>2</c:v>
                </c:pt>
                <c:pt idx="5">
                  <c:v>18</c:v>
                </c:pt>
                <c:pt idx="6">
                  <c:v>9</c:v>
                </c:pt>
                <c:pt idx="7">
                  <c:v>4</c:v>
                </c:pt>
                <c:pt idx="8">
                  <c:v>24</c:v>
                </c:pt>
                <c:pt idx="9">
                  <c:v>13</c:v>
                </c:pt>
                <c:pt idx="10">
                  <c:v>27</c:v>
                </c:pt>
                <c:pt idx="11">
                  <c:v>15</c:v>
                </c:pt>
                <c:pt idx="12">
                  <c:v>10</c:v>
                </c:pt>
                <c:pt idx="13">
                  <c:v>0</c:v>
                </c:pt>
                <c:pt idx="14">
                  <c:v>6</c:v>
                </c:pt>
              </c:numCache>
            </c:numRef>
          </c:val>
          <c:extLst>
            <c:ext xmlns:c16="http://schemas.microsoft.com/office/drawing/2014/chart" uri="{C3380CC4-5D6E-409C-BE32-E72D297353CC}">
              <c16:uniqueId val="{00000000-958D-4A1D-B52A-CC1CD585B15A}"/>
            </c:ext>
          </c:extLst>
        </c:ser>
        <c:dLbls>
          <c:showLegendKey val="0"/>
          <c:showVal val="0"/>
          <c:showCatName val="0"/>
          <c:showSerName val="0"/>
          <c:showPercent val="0"/>
          <c:showBubbleSize val="0"/>
        </c:dLbls>
        <c:gapWidth val="219"/>
        <c:overlap val="-27"/>
        <c:axId val="1454105424"/>
        <c:axId val="892027343"/>
      </c:barChart>
      <c:scatterChart>
        <c:scatterStyle val="lineMarker"/>
        <c:varyColors val="0"/>
        <c:ser>
          <c:idx val="1"/>
          <c:order val="1"/>
          <c:tx>
            <c:v>Annual Average</c:v>
          </c:tx>
          <c:spPr>
            <a:ln w="25400" cap="rnd">
              <a:noFill/>
              <a:round/>
            </a:ln>
            <a:effectLst/>
          </c:spPr>
          <c:marker>
            <c:symbol val="circle"/>
            <c:size val="5"/>
            <c:spPr>
              <a:solidFill>
                <a:schemeClr val="accent2"/>
              </a:solidFill>
              <a:ln w="9525">
                <a:solidFill>
                  <a:schemeClr val="accent2"/>
                </a:solidFill>
              </a:ln>
              <a:effectLst/>
            </c:spPr>
          </c:marker>
          <c:yVal>
            <c:numRef>
              <c:f>'[Housing Unit Production Chart.xlsx]Sheet1'!$B$15</c:f>
              <c:numCache>
                <c:formatCode>General</c:formatCode>
                <c:ptCount val="1"/>
                <c:pt idx="0">
                  <c:v>11.4</c:v>
                </c:pt>
              </c:numCache>
            </c:numRef>
          </c:yVal>
          <c:smooth val="0"/>
          <c:extLst>
            <c:ext xmlns:c16="http://schemas.microsoft.com/office/drawing/2014/chart" uri="{C3380CC4-5D6E-409C-BE32-E72D297353CC}">
              <c16:uniqueId val="{00000001-958D-4A1D-B52A-CC1CD585B15A}"/>
            </c:ext>
          </c:extLst>
        </c:ser>
        <c:dLbls>
          <c:showLegendKey val="0"/>
          <c:showVal val="0"/>
          <c:showCatName val="0"/>
          <c:showSerName val="0"/>
          <c:showPercent val="0"/>
          <c:showBubbleSize val="0"/>
        </c:dLbls>
        <c:axId val="1454105424"/>
        <c:axId val="892027343"/>
      </c:scatterChart>
      <c:catAx>
        <c:axId val="145410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960000" spcFirstLastPara="1" vertOverflow="ellipsis"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892027343"/>
        <c:crosses val="autoZero"/>
        <c:auto val="1"/>
        <c:lblAlgn val="ctr"/>
        <c:lblOffset val="100"/>
        <c:noMultiLvlLbl val="0"/>
      </c:catAx>
      <c:valAx>
        <c:axId val="8920273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1454105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venirNext LT Pro Regular" panose="020B05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79065204426166"/>
          <c:y val="6.6857858044459526E-2"/>
          <c:w val="0.42432891900964431"/>
          <c:h val="0.5826574627703134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F8-478A-89A7-07B81A4169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F8-478A-89A7-07B81A4169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F8-478A-89A7-07B81A4169E2}"/>
              </c:ext>
            </c:extLst>
          </c:dPt>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AvenirNext LT Pro Regular" panose="020B0504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'[KGB Community Survey MASTER v1.xlsx]106'!$A$6:$A$8</c:f>
              <c:strCache>
                <c:ptCount val="3"/>
                <c:pt idx="0">
                  <c:v>Yes </c:v>
                </c:pt>
                <c:pt idx="1">
                  <c:v>No</c:v>
                </c:pt>
                <c:pt idx="2">
                  <c:v>Not applicable to my situation</c:v>
                </c:pt>
              </c:strCache>
            </c:strRef>
          </c:cat>
          <c:val>
            <c:numRef>
              <c:f>'[KGB Community Survey MASTER v1.xlsx]106'!$C$6:$C$8</c:f>
              <c:numCache>
                <c:formatCode>0%</c:formatCode>
                <c:ptCount val="3"/>
                <c:pt idx="0">
                  <c:v>0.49444444444444446</c:v>
                </c:pt>
                <c:pt idx="1">
                  <c:v>0.19444444444444445</c:v>
                </c:pt>
                <c:pt idx="2">
                  <c:v>0.31111111111111112</c:v>
                </c:pt>
              </c:numCache>
            </c:numRef>
          </c:val>
          <c:extLst>
            <c:ext xmlns:c16="http://schemas.microsoft.com/office/drawing/2014/chart" uri="{C3380CC4-5D6E-409C-BE32-E72D297353CC}">
              <c16:uniqueId val="{00000006-A8F8-478A-89A7-07B81A4169E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1.3740756025258035E-2"/>
          <c:y val="0.71342856268415444"/>
          <c:w val="0.95321817637797612"/>
          <c:h val="0.2806822049656894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venirNext LT Pro Regular" panose="020B05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bg1"/>
          </a:solidFill>
          <a:latin typeface="AvenirNext LT Pro Regular" panose="020B05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57896828257563"/>
          <c:y val="0.10912364477965605"/>
          <c:w val="0.45122914466075104"/>
          <c:h val="0.5699049310619891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11-47CE-AC46-2A1A9E489C4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F11-47CE-AC46-2A1A9E489C4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F11-47CE-AC46-2A1A9E489C49}"/>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2F11-47CE-AC46-2A1A9E489C49}"/>
              </c:ext>
            </c:extLst>
          </c:dPt>
          <c:dLbls>
            <c:dLbl>
              <c:idx val="2"/>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AvenirNext LT Pro Regular" panose="020B0504020202020204" pitchFamily="34"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2F11-47CE-AC46-2A1A9E489C49}"/>
                </c:ext>
              </c:extLst>
            </c:dLbl>
            <c:dLbl>
              <c:idx val="3"/>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AvenirNext LT Pro Regular" panose="020B0504020202020204" pitchFamily="34"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2F11-47CE-AC46-2A1A9E489C49}"/>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venirNext LT Pro Regular" panose="020B0504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'[KGB Community Survey MASTER v1.xlsx]107'!$A$7:$A$10</c:f>
              <c:strCache>
                <c:ptCount val="4"/>
                <c:pt idx="0">
                  <c:v>Me</c:v>
                </c:pt>
                <c:pt idx="1">
                  <c:v>Me and others</c:v>
                </c:pt>
                <c:pt idx="2">
                  <c:v>Not me, but others</c:v>
                </c:pt>
                <c:pt idx="3">
                  <c:v>Don't know/not applicable </c:v>
                </c:pt>
              </c:strCache>
            </c:strRef>
          </c:cat>
          <c:val>
            <c:numRef>
              <c:f>'[KGB Community Survey MASTER v1.xlsx]107'!$C$7:$C$10</c:f>
              <c:numCache>
                <c:formatCode>0%</c:formatCode>
                <c:ptCount val="4"/>
                <c:pt idx="0">
                  <c:v>1.9553072625698324E-2</c:v>
                </c:pt>
                <c:pt idx="1">
                  <c:v>0.10242085661080075</c:v>
                </c:pt>
                <c:pt idx="2">
                  <c:v>0.6061452513966481</c:v>
                </c:pt>
                <c:pt idx="3">
                  <c:v>0.27188081936685288</c:v>
                </c:pt>
              </c:numCache>
            </c:numRef>
          </c:val>
          <c:extLst>
            <c:ext xmlns:c16="http://schemas.microsoft.com/office/drawing/2014/chart" uri="{C3380CC4-5D6E-409C-BE32-E72D297353CC}">
              <c16:uniqueId val="{00000008-2F11-47CE-AC46-2A1A9E489C4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69497863494579082"/>
          <c:w val="0.9995162616533404"/>
          <c:h val="0.2989834197326492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venirNext LT Pro Regular" panose="020B05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latin typeface="AvenirNext LT Pro Regular" panose="020B05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162731631051296E-2"/>
          <c:y val="3.7588168740473472E-2"/>
          <c:w val="0.45118583054687067"/>
          <c:h val="0.48203288224840207"/>
        </c:manualLayout>
      </c:layout>
      <c:barChart>
        <c:barDir val="bar"/>
        <c:grouping val="percentStacked"/>
        <c:varyColors val="0"/>
        <c:ser>
          <c:idx val="0"/>
          <c:order val="0"/>
          <c:tx>
            <c:strRef>
              <c:f>'[KGB Community Survey MASTER v1.xlsx]108'!$B$11</c:f>
              <c:strCache>
                <c:ptCount val="1"/>
                <c:pt idx="0">
                  <c:v>Too expensive</c:v>
                </c:pt>
              </c:strCache>
            </c:strRef>
          </c:tx>
          <c:spPr>
            <a:solidFill>
              <a:schemeClr val="accent1"/>
            </a:solidFill>
            <a:ln>
              <a:noFill/>
            </a:ln>
            <a:effectLst/>
          </c:spPr>
          <c:invertIfNegative val="0"/>
          <c:dLbls>
            <c:dLbl>
              <c:idx val="0"/>
              <c:tx>
                <c:rich>
                  <a:bodyPr/>
                  <a:lstStyle/>
                  <a:p>
                    <a:fld id="{E2F7E6D7-2153-47FF-A57A-DD32C32D0F2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A19-43C3-8FED-77C025A24EE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venirNext LT Pro Regular" panose="020B0504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'[2]108'!$A$12</c:f>
              <c:numCache>
                <c:formatCode>General</c:formatCode>
                <c:ptCount val="1"/>
                <c:pt idx="0">
                  <c:v>1</c:v>
                </c:pt>
              </c:numCache>
            </c:numRef>
          </c:cat>
          <c:val>
            <c:numRef>
              <c:f>'[2]108'!$B$12</c:f>
              <c:numCache>
                <c:formatCode>General</c:formatCode>
                <c:ptCount val="1"/>
                <c:pt idx="0">
                  <c:v>785</c:v>
                </c:pt>
              </c:numCache>
            </c:numRef>
          </c:val>
          <c:extLst>
            <c:ext xmlns:c15="http://schemas.microsoft.com/office/drawing/2012/chart" uri="{02D57815-91ED-43cb-92C2-25804820EDAC}">
              <c15:datalabelsRange>
                <c15:f>'108'!$B$14:$G$14</c15:f>
                <c15:dlblRangeCache>
                  <c:ptCount val="6"/>
                  <c:pt idx="0">
                    <c:v>74%</c:v>
                  </c:pt>
                  <c:pt idx="1">
                    <c:v>19%</c:v>
                  </c:pt>
                  <c:pt idx="2">
                    <c:v>3%</c:v>
                  </c:pt>
                  <c:pt idx="3">
                    <c:v>2%</c:v>
                  </c:pt>
                  <c:pt idx="4">
                    <c:v>0%</c:v>
                  </c:pt>
                  <c:pt idx="5">
                    <c:v>2%</c:v>
                  </c:pt>
                </c15:dlblRangeCache>
              </c15:datalabelsRange>
            </c:ext>
            <c:ext xmlns:c16="http://schemas.microsoft.com/office/drawing/2014/chart" uri="{C3380CC4-5D6E-409C-BE32-E72D297353CC}">
              <c16:uniqueId val="{00000000-AA19-43C3-8FED-77C025A24EE1}"/>
            </c:ext>
          </c:extLst>
        </c:ser>
        <c:ser>
          <c:idx val="1"/>
          <c:order val="1"/>
          <c:tx>
            <c:strRef>
              <c:f>'[KGB Community Survey MASTER v1.xlsx]108'!$C$11</c:f>
              <c:strCache>
                <c:ptCount val="1"/>
                <c:pt idx="0">
                  <c:v>Somewhat expensive</c:v>
                </c:pt>
              </c:strCache>
            </c:strRef>
          </c:tx>
          <c:spPr>
            <a:solidFill>
              <a:schemeClr val="accent2"/>
            </a:solidFill>
            <a:ln>
              <a:noFill/>
            </a:ln>
            <a:effectLst/>
          </c:spPr>
          <c:invertIfNegative val="0"/>
          <c:dLbls>
            <c:dLbl>
              <c:idx val="0"/>
              <c:tx>
                <c:rich>
                  <a:bodyPr/>
                  <a:lstStyle/>
                  <a:p>
                    <a:fld id="{7E644E75-58E0-49EF-82F5-F596587A825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D6E2-4318-A213-7316C741963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'[2]108'!$A$12</c:f>
              <c:numCache>
                <c:formatCode>General</c:formatCode>
                <c:ptCount val="1"/>
                <c:pt idx="0">
                  <c:v>1</c:v>
                </c:pt>
              </c:numCache>
            </c:numRef>
          </c:cat>
          <c:val>
            <c:numRef>
              <c:f>'[2]108'!$C$12</c:f>
              <c:numCache>
                <c:formatCode>General</c:formatCode>
                <c:ptCount val="1"/>
                <c:pt idx="0">
                  <c:v>201</c:v>
                </c:pt>
              </c:numCache>
            </c:numRef>
          </c:val>
          <c:extLst>
            <c:ext xmlns:c15="http://schemas.microsoft.com/office/drawing/2012/chart" uri="{02D57815-91ED-43cb-92C2-25804820EDAC}">
              <c15:datalabelsRange>
                <c15:f>'108'!$C$14</c15:f>
                <c15:dlblRangeCache>
                  <c:ptCount val="1"/>
                  <c:pt idx="0">
                    <c:v>19%</c:v>
                  </c:pt>
                </c15:dlblRangeCache>
              </c15:datalabelsRange>
            </c:ext>
            <c:ext xmlns:c16="http://schemas.microsoft.com/office/drawing/2014/chart" uri="{C3380CC4-5D6E-409C-BE32-E72D297353CC}">
              <c16:uniqueId val="{00000001-AA19-43C3-8FED-77C025A24EE1}"/>
            </c:ext>
          </c:extLst>
        </c:ser>
        <c:ser>
          <c:idx val="2"/>
          <c:order val="2"/>
          <c:tx>
            <c:strRef>
              <c:f>'[KGB Community Survey MASTER v1.xlsx]108'!$D$11</c:f>
              <c:strCache>
                <c:ptCount val="1"/>
                <c:pt idx="0">
                  <c:v>At the right price</c:v>
                </c:pt>
              </c:strCache>
            </c:strRef>
          </c:tx>
          <c:spPr>
            <a:solidFill>
              <a:schemeClr val="accent3"/>
            </a:solidFill>
            <a:ln>
              <a:noFill/>
            </a:ln>
            <a:effectLst/>
          </c:spPr>
          <c:invertIfNegative val="0"/>
          <c:cat>
            <c:numRef>
              <c:f>'[2]108'!$A$12</c:f>
              <c:numCache>
                <c:formatCode>General</c:formatCode>
                <c:ptCount val="1"/>
                <c:pt idx="0">
                  <c:v>1</c:v>
                </c:pt>
              </c:numCache>
            </c:numRef>
          </c:cat>
          <c:val>
            <c:numRef>
              <c:f>'[2]108'!$D$12</c:f>
              <c:numCache>
                <c:formatCode>General</c:formatCode>
                <c:ptCount val="1"/>
                <c:pt idx="0">
                  <c:v>29</c:v>
                </c:pt>
              </c:numCache>
            </c:numRef>
          </c:val>
          <c:extLst>
            <c:ext xmlns:c16="http://schemas.microsoft.com/office/drawing/2014/chart" uri="{C3380CC4-5D6E-409C-BE32-E72D297353CC}">
              <c16:uniqueId val="{00000002-AA19-43C3-8FED-77C025A24EE1}"/>
            </c:ext>
          </c:extLst>
        </c:ser>
        <c:ser>
          <c:idx val="3"/>
          <c:order val="3"/>
          <c:tx>
            <c:strRef>
              <c:f>'[KGB Community Survey MASTER v1.xlsx]108'!$E$11</c:f>
              <c:strCache>
                <c:ptCount val="1"/>
                <c:pt idx="0">
                  <c:v>Somewhat affordable</c:v>
                </c:pt>
              </c:strCache>
            </c:strRef>
          </c:tx>
          <c:spPr>
            <a:solidFill>
              <a:schemeClr val="accent4"/>
            </a:solidFill>
            <a:ln>
              <a:noFill/>
            </a:ln>
            <a:effectLst/>
          </c:spPr>
          <c:invertIfNegative val="0"/>
          <c:cat>
            <c:numRef>
              <c:f>'[2]108'!$A$12</c:f>
              <c:numCache>
                <c:formatCode>General</c:formatCode>
                <c:ptCount val="1"/>
                <c:pt idx="0">
                  <c:v>1</c:v>
                </c:pt>
              </c:numCache>
            </c:numRef>
          </c:cat>
          <c:val>
            <c:numRef>
              <c:f>'[2]108'!$E$12</c:f>
              <c:numCache>
                <c:formatCode>General</c:formatCode>
                <c:ptCount val="1"/>
                <c:pt idx="0">
                  <c:v>16</c:v>
                </c:pt>
              </c:numCache>
            </c:numRef>
          </c:val>
          <c:extLst>
            <c:ext xmlns:c16="http://schemas.microsoft.com/office/drawing/2014/chart" uri="{C3380CC4-5D6E-409C-BE32-E72D297353CC}">
              <c16:uniqueId val="{00000003-AA19-43C3-8FED-77C025A24EE1}"/>
            </c:ext>
          </c:extLst>
        </c:ser>
        <c:ser>
          <c:idx val="4"/>
          <c:order val="4"/>
          <c:tx>
            <c:strRef>
              <c:f>'[KGB Community Survey MASTER v1.xlsx]108'!$F$11</c:f>
              <c:strCache>
                <c:ptCount val="1"/>
                <c:pt idx="0">
                  <c:v>Very affordable</c:v>
                </c:pt>
              </c:strCache>
            </c:strRef>
          </c:tx>
          <c:spPr>
            <a:solidFill>
              <a:schemeClr val="accent5"/>
            </a:solidFill>
            <a:ln>
              <a:noFill/>
            </a:ln>
            <a:effectLst/>
          </c:spPr>
          <c:invertIfNegative val="0"/>
          <c:cat>
            <c:numRef>
              <c:f>'[2]108'!$A$12</c:f>
              <c:numCache>
                <c:formatCode>General</c:formatCode>
                <c:ptCount val="1"/>
                <c:pt idx="0">
                  <c:v>1</c:v>
                </c:pt>
              </c:numCache>
            </c:numRef>
          </c:cat>
          <c:val>
            <c:numRef>
              <c:f>'[2]108'!$F$12</c:f>
              <c:numCache>
                <c:formatCode>General</c:formatCode>
                <c:ptCount val="1"/>
                <c:pt idx="0">
                  <c:v>1</c:v>
                </c:pt>
              </c:numCache>
            </c:numRef>
          </c:val>
          <c:extLst>
            <c:ext xmlns:c16="http://schemas.microsoft.com/office/drawing/2014/chart" uri="{C3380CC4-5D6E-409C-BE32-E72D297353CC}">
              <c16:uniqueId val="{00000004-AA19-43C3-8FED-77C025A24EE1}"/>
            </c:ext>
          </c:extLst>
        </c:ser>
        <c:ser>
          <c:idx val="5"/>
          <c:order val="5"/>
          <c:tx>
            <c:strRef>
              <c:f>'[KGB Community Survey MASTER v1.xlsx]108'!$G$11</c:f>
              <c:strCache>
                <c:ptCount val="1"/>
                <c:pt idx="0">
                  <c:v>Unsure/Don't Know</c:v>
                </c:pt>
              </c:strCache>
            </c:strRef>
          </c:tx>
          <c:spPr>
            <a:solidFill>
              <a:schemeClr val="accent6"/>
            </a:solidFill>
            <a:ln>
              <a:noFill/>
            </a:ln>
            <a:effectLst/>
          </c:spPr>
          <c:invertIfNegative val="0"/>
          <c:cat>
            <c:numRef>
              <c:f>'[2]108'!$A$12</c:f>
              <c:numCache>
                <c:formatCode>General</c:formatCode>
                <c:ptCount val="1"/>
                <c:pt idx="0">
                  <c:v>1</c:v>
                </c:pt>
              </c:numCache>
            </c:numRef>
          </c:cat>
          <c:val>
            <c:numRef>
              <c:f>'[2]108'!$G$12</c:f>
              <c:numCache>
                <c:formatCode>General</c:formatCode>
                <c:ptCount val="1"/>
                <c:pt idx="0">
                  <c:v>26</c:v>
                </c:pt>
              </c:numCache>
            </c:numRef>
          </c:val>
          <c:extLst>
            <c:ext xmlns:c16="http://schemas.microsoft.com/office/drawing/2014/chart" uri="{C3380CC4-5D6E-409C-BE32-E72D297353CC}">
              <c16:uniqueId val="{00000005-AA19-43C3-8FED-77C025A24EE1}"/>
            </c:ext>
          </c:extLst>
        </c:ser>
        <c:dLbls>
          <c:showLegendKey val="0"/>
          <c:showVal val="0"/>
          <c:showCatName val="0"/>
          <c:showSerName val="0"/>
          <c:showPercent val="0"/>
          <c:showBubbleSize val="0"/>
        </c:dLbls>
        <c:gapWidth val="150"/>
        <c:overlap val="100"/>
        <c:axId val="508884271"/>
        <c:axId val="40824975"/>
      </c:barChart>
      <c:catAx>
        <c:axId val="508884271"/>
        <c:scaling>
          <c:orientation val="minMax"/>
        </c:scaling>
        <c:delete val="1"/>
        <c:axPos val="l"/>
        <c:numFmt formatCode="General" sourceLinked="1"/>
        <c:majorTickMark val="none"/>
        <c:minorTickMark val="none"/>
        <c:tickLblPos val="nextTo"/>
        <c:crossAx val="40824975"/>
        <c:crosses val="autoZero"/>
        <c:auto val="1"/>
        <c:lblAlgn val="ctr"/>
        <c:lblOffset val="100"/>
        <c:noMultiLvlLbl val="0"/>
      </c:catAx>
      <c:valAx>
        <c:axId val="4082497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508884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venirNext LT Pro Regular" panose="020B05040202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'[KGB Community Survey MASTER v1.xlsx]109'!$B$11</c:f>
              <c:strCache>
                <c:ptCount val="1"/>
                <c:pt idx="0">
                  <c:v>Too expensive</c:v>
                </c:pt>
              </c:strCache>
            </c:strRef>
          </c:tx>
          <c:spPr>
            <a:solidFill>
              <a:schemeClr val="accent1"/>
            </a:solidFill>
            <a:ln>
              <a:noFill/>
            </a:ln>
            <a:effectLst/>
          </c:spPr>
          <c:invertIfNegative val="0"/>
          <c:dLbls>
            <c:dLbl>
              <c:idx val="0"/>
              <c:tx>
                <c:rich>
                  <a:bodyPr/>
                  <a:lstStyle/>
                  <a:p>
                    <a:fld id="{475C66BC-D7D5-43A4-A116-4991AC8A62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51A-4682-8B0E-692F97BF2B79}"/>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venirNext LT Pro Regular" panose="020B0504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val>
            <c:numRef>
              <c:f>'[KGB Community Survey MASTER v1.xlsx]109'!$B$12</c:f>
              <c:numCache>
                <c:formatCode>General</c:formatCode>
                <c:ptCount val="1"/>
                <c:pt idx="0">
                  <c:v>756</c:v>
                </c:pt>
              </c:numCache>
            </c:numRef>
          </c:val>
          <c:extLst>
            <c:ext xmlns:c15="http://schemas.microsoft.com/office/drawing/2012/chart" uri="{02D57815-91ED-43cb-92C2-25804820EDAC}">
              <c15:datalabelsRange>
                <c15:f>'[KGB Community Survey MASTER v1.xlsx]109'!$B$14</c15:f>
                <c15:dlblRangeCache>
                  <c:ptCount val="1"/>
                  <c:pt idx="0">
                    <c:v>72%</c:v>
                  </c:pt>
                </c15:dlblRangeCache>
              </c15:datalabelsRange>
            </c:ext>
            <c:ext xmlns:c16="http://schemas.microsoft.com/office/drawing/2014/chart" uri="{C3380CC4-5D6E-409C-BE32-E72D297353CC}">
              <c16:uniqueId val="{00000001-451A-4682-8B0E-692F97BF2B79}"/>
            </c:ext>
          </c:extLst>
        </c:ser>
        <c:ser>
          <c:idx val="1"/>
          <c:order val="1"/>
          <c:tx>
            <c:strRef>
              <c:f>'[KGB Community Survey MASTER v1.xlsx]109'!$C$11</c:f>
              <c:strCache>
                <c:ptCount val="1"/>
                <c:pt idx="0">
                  <c:v>Somewhat expensive</c:v>
                </c:pt>
              </c:strCache>
            </c:strRef>
          </c:tx>
          <c:spPr>
            <a:solidFill>
              <a:schemeClr val="accent2"/>
            </a:solidFill>
            <a:ln>
              <a:noFill/>
            </a:ln>
            <a:effectLst/>
          </c:spPr>
          <c:invertIfNegative val="0"/>
          <c:dLbls>
            <c:dLbl>
              <c:idx val="0"/>
              <c:tx>
                <c:rich>
                  <a:bodyPr/>
                  <a:lstStyle/>
                  <a:p>
                    <a:fld id="{EC19F4FC-E978-4699-B83D-FD9A2C62468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51A-4682-8B0E-692F97BF2B79}"/>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val>
            <c:numRef>
              <c:f>'[KGB Community Survey MASTER v1.xlsx]109'!$C$12</c:f>
              <c:numCache>
                <c:formatCode>General</c:formatCode>
                <c:ptCount val="1"/>
                <c:pt idx="0">
                  <c:v>204</c:v>
                </c:pt>
              </c:numCache>
            </c:numRef>
          </c:val>
          <c:extLst>
            <c:ext xmlns:c15="http://schemas.microsoft.com/office/drawing/2012/chart" uri="{02D57815-91ED-43cb-92C2-25804820EDAC}">
              <c15:datalabelsRange>
                <c15:f>'[KGB Community Survey MASTER v1.xlsx]109'!$C$14:$D$14</c15:f>
                <c15:dlblRangeCache>
                  <c:ptCount val="2"/>
                  <c:pt idx="0">
                    <c:v>19%</c:v>
                  </c:pt>
                  <c:pt idx="1">
                    <c:v>4%</c:v>
                  </c:pt>
                </c15:dlblRangeCache>
              </c15:datalabelsRange>
            </c:ext>
            <c:ext xmlns:c16="http://schemas.microsoft.com/office/drawing/2014/chart" uri="{C3380CC4-5D6E-409C-BE32-E72D297353CC}">
              <c16:uniqueId val="{00000003-451A-4682-8B0E-692F97BF2B79}"/>
            </c:ext>
          </c:extLst>
        </c:ser>
        <c:ser>
          <c:idx val="2"/>
          <c:order val="2"/>
          <c:tx>
            <c:strRef>
              <c:f>'[KGB Community Survey MASTER v1.xlsx]109'!$D$11</c:f>
              <c:strCache>
                <c:ptCount val="1"/>
                <c:pt idx="0">
                  <c:v>At the right price</c:v>
                </c:pt>
              </c:strCache>
            </c:strRef>
          </c:tx>
          <c:spPr>
            <a:solidFill>
              <a:schemeClr val="accent3"/>
            </a:solidFill>
            <a:ln>
              <a:noFill/>
            </a:ln>
            <a:effectLst/>
          </c:spPr>
          <c:invertIfNegative val="0"/>
          <c:val>
            <c:numRef>
              <c:f>'[KGB Community Survey MASTER v1.xlsx]109'!$D$12</c:f>
              <c:numCache>
                <c:formatCode>General</c:formatCode>
                <c:ptCount val="1"/>
                <c:pt idx="0">
                  <c:v>39</c:v>
                </c:pt>
              </c:numCache>
            </c:numRef>
          </c:val>
          <c:extLst>
            <c:ext xmlns:c16="http://schemas.microsoft.com/office/drawing/2014/chart" uri="{C3380CC4-5D6E-409C-BE32-E72D297353CC}">
              <c16:uniqueId val="{00000004-451A-4682-8B0E-692F97BF2B79}"/>
            </c:ext>
          </c:extLst>
        </c:ser>
        <c:ser>
          <c:idx val="3"/>
          <c:order val="3"/>
          <c:tx>
            <c:strRef>
              <c:f>'[KGB Community Survey MASTER v1.xlsx]109'!$E$11</c:f>
              <c:strCache>
                <c:ptCount val="1"/>
                <c:pt idx="0">
                  <c:v>Somewhat affordable</c:v>
                </c:pt>
              </c:strCache>
            </c:strRef>
          </c:tx>
          <c:spPr>
            <a:solidFill>
              <a:schemeClr val="accent4"/>
            </a:solidFill>
            <a:ln>
              <a:noFill/>
            </a:ln>
            <a:effectLst/>
          </c:spPr>
          <c:invertIfNegative val="0"/>
          <c:val>
            <c:numRef>
              <c:f>'[KGB Community Survey MASTER v1.xlsx]109'!$E$12</c:f>
              <c:numCache>
                <c:formatCode>General</c:formatCode>
                <c:ptCount val="1"/>
                <c:pt idx="0">
                  <c:v>17</c:v>
                </c:pt>
              </c:numCache>
            </c:numRef>
          </c:val>
          <c:extLst>
            <c:ext xmlns:c16="http://schemas.microsoft.com/office/drawing/2014/chart" uri="{C3380CC4-5D6E-409C-BE32-E72D297353CC}">
              <c16:uniqueId val="{00000005-451A-4682-8B0E-692F97BF2B79}"/>
            </c:ext>
          </c:extLst>
        </c:ser>
        <c:ser>
          <c:idx val="4"/>
          <c:order val="4"/>
          <c:tx>
            <c:strRef>
              <c:f>'[KGB Community Survey MASTER v1.xlsx]109'!$F$11</c:f>
              <c:strCache>
                <c:ptCount val="1"/>
                <c:pt idx="0">
                  <c:v>Very affordable</c:v>
                </c:pt>
              </c:strCache>
            </c:strRef>
          </c:tx>
          <c:spPr>
            <a:solidFill>
              <a:schemeClr val="accent5"/>
            </a:solidFill>
            <a:ln>
              <a:noFill/>
            </a:ln>
            <a:effectLst/>
          </c:spPr>
          <c:invertIfNegative val="0"/>
          <c:val>
            <c:numRef>
              <c:f>'[KGB Community Survey MASTER v1.xlsx]109'!$F$12</c:f>
              <c:numCache>
                <c:formatCode>General</c:formatCode>
                <c:ptCount val="1"/>
                <c:pt idx="0">
                  <c:v>3</c:v>
                </c:pt>
              </c:numCache>
            </c:numRef>
          </c:val>
          <c:extLst>
            <c:ext xmlns:c16="http://schemas.microsoft.com/office/drawing/2014/chart" uri="{C3380CC4-5D6E-409C-BE32-E72D297353CC}">
              <c16:uniqueId val="{00000006-451A-4682-8B0E-692F97BF2B79}"/>
            </c:ext>
          </c:extLst>
        </c:ser>
        <c:ser>
          <c:idx val="5"/>
          <c:order val="5"/>
          <c:tx>
            <c:strRef>
              <c:f>'[KGB Community Survey MASTER v1.xlsx]109'!$G$11</c:f>
              <c:strCache>
                <c:ptCount val="1"/>
                <c:pt idx="0">
                  <c:v>Unsure/Don't Know</c:v>
                </c:pt>
              </c:strCache>
            </c:strRef>
          </c:tx>
          <c:spPr>
            <a:solidFill>
              <a:schemeClr val="accent6"/>
            </a:solidFill>
            <a:ln>
              <a:noFill/>
            </a:ln>
            <a:effectLst/>
          </c:spPr>
          <c:invertIfNegative val="0"/>
          <c:val>
            <c:numRef>
              <c:f>'[KGB Community Survey MASTER v1.xlsx]109'!$G$12</c:f>
              <c:numCache>
                <c:formatCode>General</c:formatCode>
                <c:ptCount val="1"/>
                <c:pt idx="0">
                  <c:v>35</c:v>
                </c:pt>
              </c:numCache>
            </c:numRef>
          </c:val>
          <c:extLst>
            <c:ext xmlns:c16="http://schemas.microsoft.com/office/drawing/2014/chart" uri="{C3380CC4-5D6E-409C-BE32-E72D297353CC}">
              <c16:uniqueId val="{00000007-451A-4682-8B0E-692F97BF2B79}"/>
            </c:ext>
          </c:extLst>
        </c:ser>
        <c:dLbls>
          <c:showLegendKey val="0"/>
          <c:showVal val="0"/>
          <c:showCatName val="0"/>
          <c:showSerName val="0"/>
          <c:showPercent val="0"/>
          <c:showBubbleSize val="0"/>
        </c:dLbls>
        <c:gapWidth val="150"/>
        <c:overlap val="100"/>
        <c:axId val="675486544"/>
        <c:axId val="807812336"/>
      </c:barChart>
      <c:catAx>
        <c:axId val="675486544"/>
        <c:scaling>
          <c:orientation val="minMax"/>
        </c:scaling>
        <c:delete val="1"/>
        <c:axPos val="l"/>
        <c:numFmt formatCode="General" sourceLinked="1"/>
        <c:majorTickMark val="none"/>
        <c:minorTickMark val="none"/>
        <c:tickLblPos val="nextTo"/>
        <c:crossAx val="807812336"/>
        <c:crosses val="autoZero"/>
        <c:auto val="1"/>
        <c:lblAlgn val="ctr"/>
        <c:lblOffset val="100"/>
        <c:noMultiLvlLbl val="0"/>
      </c:catAx>
      <c:valAx>
        <c:axId val="8078123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r>
                  <a:rPr lang="en-US"/>
                  <a:t>N=1,054</a:t>
                </a:r>
              </a:p>
            </c:rich>
          </c:tx>
          <c:layout>
            <c:manualLayout>
              <c:xMode val="edge"/>
              <c:yMode val="edge"/>
              <c:x val="0.41776882880805621"/>
              <c:y val="0.8819830092916793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67548654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AvenirNext LT Pro Regular" panose="020B05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33965669782793E-2"/>
          <c:y val="8.2399780451104923E-2"/>
          <c:w val="0.46094518228940851"/>
          <c:h val="0.7556005338297359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06-468C-8054-35291873B3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06-468C-8054-35291873B3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F06-468C-8054-35291873B3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F06-468C-8054-35291873B30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F06-468C-8054-35291873B307}"/>
              </c:ext>
            </c:extLst>
          </c:dPt>
          <c:dLbls>
            <c:dLbl>
              <c:idx val="0"/>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venirNext LT Pro Regular" panose="020B0504020202020204" pitchFamily="34"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9F06-468C-8054-35291873B307}"/>
                </c:ext>
              </c:extLst>
            </c:dLbl>
            <c:dLbl>
              <c:idx val="1"/>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9F06-468C-8054-35291873B307}"/>
                </c:ext>
              </c:extLst>
            </c:dLbl>
            <c:dLbl>
              <c:idx val="2"/>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venirNext LT Pro Regular" panose="020B0504020202020204" pitchFamily="34"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9F06-468C-8054-35291873B307}"/>
                </c:ext>
              </c:extLst>
            </c:dLbl>
            <c:dLbl>
              <c:idx val="3"/>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9F06-468C-8054-35291873B307}"/>
                </c:ext>
              </c:extLst>
            </c:dLbl>
            <c:dLbl>
              <c:idx val="4"/>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9-9F06-468C-8054-35291873B30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'111'!$A$18:$A$22</c:f>
              <c:strCache>
                <c:ptCount val="5"/>
                <c:pt idx="0">
                  <c:v>Yes, with a focus on a mix of single-family and dense housing options </c:v>
                </c:pt>
                <c:pt idx="1">
                  <c:v>Yes, with a focus on more dense housing options like apartments or townhomes</c:v>
                </c:pt>
                <c:pt idx="2">
                  <c:v>Yes, with a focus on low-density single-family homes</c:v>
                </c:pt>
                <c:pt idx="3">
                  <c:v>Unsure/Don’t Know </c:v>
                </c:pt>
                <c:pt idx="4">
                  <c:v>No, I don't think the housing stock needs to increase at this time </c:v>
                </c:pt>
              </c:strCache>
            </c:strRef>
          </c:cat>
          <c:val>
            <c:numRef>
              <c:f>'111'!$B$18:$B$22</c:f>
              <c:numCache>
                <c:formatCode>0.0%</c:formatCode>
                <c:ptCount val="5"/>
                <c:pt idx="0">
                  <c:v>0.50494071146245056</c:v>
                </c:pt>
                <c:pt idx="1">
                  <c:v>0.20948616600790515</c:v>
                </c:pt>
                <c:pt idx="2">
                  <c:v>0.14229249011857709</c:v>
                </c:pt>
                <c:pt idx="3">
                  <c:v>0.10573122529644269</c:v>
                </c:pt>
                <c:pt idx="4">
                  <c:v>3.7549407114624504E-2</c:v>
                </c:pt>
              </c:numCache>
            </c:numRef>
          </c:val>
          <c:extLst>
            <c:ext xmlns:c16="http://schemas.microsoft.com/office/drawing/2014/chart" uri="{C3380CC4-5D6E-409C-BE32-E72D297353CC}">
              <c16:uniqueId val="{0000000A-9F06-468C-8054-35291873B30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6261179592719057"/>
          <c:y val="1.7789772979100317E-2"/>
          <c:w val="0.42698270789519077"/>
          <c:h val="0.9822102270208996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venirNext LT Pro Regular" panose="020B05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26977040313438"/>
          <c:y val="3.2165594096450735E-2"/>
          <c:w val="0.44708789032268981"/>
          <c:h val="0.7533951164477396"/>
        </c:manualLayout>
      </c:layout>
      <c:barChart>
        <c:barDir val="bar"/>
        <c:grouping val="percentStacked"/>
        <c:varyColors val="0"/>
        <c:ser>
          <c:idx val="0"/>
          <c:order val="0"/>
          <c:tx>
            <c:strRef>
              <c:f>'[KGB Community Survey MASTER v1.xlsx]115'!$B$9</c:f>
              <c:strCache>
                <c:ptCount val="1"/>
                <c:pt idx="0">
                  <c:v>Strongly Agree</c:v>
                </c:pt>
              </c:strCache>
            </c:strRef>
          </c:tx>
          <c:spPr>
            <a:solidFill>
              <a:schemeClr val="accent1"/>
            </a:solidFill>
            <a:ln>
              <a:noFill/>
            </a:ln>
            <a:effectLst/>
          </c:spPr>
          <c:invertIfNegative val="0"/>
          <c:cat>
            <c:strRef>
              <c:f>'[KGB Community Survey MASTER v1.xlsx]115'!$A$10:$A$15</c:f>
              <c:strCache>
                <c:ptCount val="6"/>
                <c:pt idx="0">
                  <c:v>Local government should play no role in the housing market at all</c:v>
                </c:pt>
                <c:pt idx="1">
                  <c:v>Local government should regulate the market only during times of crisis</c:v>
                </c:pt>
                <c:pt idx="2">
                  <c:v>Local government should play an active role in ensuring that all housing is affordable</c:v>
                </c:pt>
                <c:pt idx="3">
                  <c:v>Local government should intervene to help the most disadvantaged citizens</c:v>
                </c:pt>
                <c:pt idx="4">
                  <c:v>Local government should oversee development by enforcing building code and zoning regulations</c:v>
                </c:pt>
                <c:pt idx="5">
                  <c:v>Local government should proactively plan for land and real estate development</c:v>
                </c:pt>
              </c:strCache>
            </c:strRef>
          </c:cat>
          <c:val>
            <c:numRef>
              <c:f>'[KGB Community Survey MASTER v1.xlsx]115'!$B$10:$B$15</c:f>
              <c:numCache>
                <c:formatCode>General</c:formatCode>
                <c:ptCount val="6"/>
                <c:pt idx="0">
                  <c:v>50</c:v>
                </c:pt>
                <c:pt idx="1">
                  <c:v>49</c:v>
                </c:pt>
                <c:pt idx="2">
                  <c:v>184</c:v>
                </c:pt>
                <c:pt idx="3">
                  <c:v>141</c:v>
                </c:pt>
                <c:pt idx="4">
                  <c:v>149</c:v>
                </c:pt>
                <c:pt idx="5">
                  <c:v>229</c:v>
                </c:pt>
              </c:numCache>
            </c:numRef>
          </c:val>
          <c:extLst>
            <c:ext xmlns:c16="http://schemas.microsoft.com/office/drawing/2014/chart" uri="{C3380CC4-5D6E-409C-BE32-E72D297353CC}">
              <c16:uniqueId val="{00000000-0D9B-4B52-A01B-CC344481C247}"/>
            </c:ext>
          </c:extLst>
        </c:ser>
        <c:ser>
          <c:idx val="1"/>
          <c:order val="1"/>
          <c:tx>
            <c:strRef>
              <c:f>'[KGB Community Survey MASTER v1.xlsx]115'!$C$9</c:f>
              <c:strCache>
                <c:ptCount val="1"/>
                <c:pt idx="0">
                  <c:v>Agree</c:v>
                </c:pt>
              </c:strCache>
            </c:strRef>
          </c:tx>
          <c:spPr>
            <a:solidFill>
              <a:schemeClr val="accent2"/>
            </a:solidFill>
            <a:ln>
              <a:noFill/>
            </a:ln>
            <a:effectLst/>
          </c:spPr>
          <c:invertIfNegative val="0"/>
          <c:cat>
            <c:strRef>
              <c:f>'[KGB Community Survey MASTER v1.xlsx]115'!$A$10:$A$15</c:f>
              <c:strCache>
                <c:ptCount val="6"/>
                <c:pt idx="0">
                  <c:v>Local government should play no role in the housing market at all</c:v>
                </c:pt>
                <c:pt idx="1">
                  <c:v>Local government should regulate the market only during times of crisis</c:v>
                </c:pt>
                <c:pt idx="2">
                  <c:v>Local government should play an active role in ensuring that all housing is affordable</c:v>
                </c:pt>
                <c:pt idx="3">
                  <c:v>Local government should intervene to help the most disadvantaged citizens</c:v>
                </c:pt>
                <c:pt idx="4">
                  <c:v>Local government should oversee development by enforcing building code and zoning regulations</c:v>
                </c:pt>
                <c:pt idx="5">
                  <c:v>Local government should proactively plan for land and real estate development</c:v>
                </c:pt>
              </c:strCache>
            </c:strRef>
          </c:cat>
          <c:val>
            <c:numRef>
              <c:f>'[KGB Community Survey MASTER v1.xlsx]115'!$C$10:$C$15</c:f>
              <c:numCache>
                <c:formatCode>General</c:formatCode>
                <c:ptCount val="6"/>
                <c:pt idx="0">
                  <c:v>36</c:v>
                </c:pt>
                <c:pt idx="1">
                  <c:v>98</c:v>
                </c:pt>
                <c:pt idx="2">
                  <c:v>157</c:v>
                </c:pt>
                <c:pt idx="3">
                  <c:v>192</c:v>
                </c:pt>
                <c:pt idx="4">
                  <c:v>210</c:v>
                </c:pt>
                <c:pt idx="5">
                  <c:v>212</c:v>
                </c:pt>
              </c:numCache>
            </c:numRef>
          </c:val>
          <c:extLst>
            <c:ext xmlns:c16="http://schemas.microsoft.com/office/drawing/2014/chart" uri="{C3380CC4-5D6E-409C-BE32-E72D297353CC}">
              <c16:uniqueId val="{00000001-0D9B-4B52-A01B-CC344481C247}"/>
            </c:ext>
          </c:extLst>
        </c:ser>
        <c:ser>
          <c:idx val="2"/>
          <c:order val="2"/>
          <c:tx>
            <c:strRef>
              <c:f>'[KGB Community Survey MASTER v1.xlsx]115'!$D$9</c:f>
              <c:strCache>
                <c:ptCount val="1"/>
                <c:pt idx="0">
                  <c:v>Neutral</c:v>
                </c:pt>
              </c:strCache>
            </c:strRef>
          </c:tx>
          <c:spPr>
            <a:solidFill>
              <a:schemeClr val="accent3"/>
            </a:solidFill>
            <a:ln>
              <a:noFill/>
            </a:ln>
            <a:effectLst/>
          </c:spPr>
          <c:invertIfNegative val="0"/>
          <c:cat>
            <c:strRef>
              <c:f>'[KGB Community Survey MASTER v1.xlsx]115'!$A$10:$A$15</c:f>
              <c:strCache>
                <c:ptCount val="6"/>
                <c:pt idx="0">
                  <c:v>Local government should play no role in the housing market at all</c:v>
                </c:pt>
                <c:pt idx="1">
                  <c:v>Local government should regulate the market only during times of crisis</c:v>
                </c:pt>
                <c:pt idx="2">
                  <c:v>Local government should play an active role in ensuring that all housing is affordable</c:v>
                </c:pt>
                <c:pt idx="3">
                  <c:v>Local government should intervene to help the most disadvantaged citizens</c:v>
                </c:pt>
                <c:pt idx="4">
                  <c:v>Local government should oversee development by enforcing building code and zoning regulations</c:v>
                </c:pt>
                <c:pt idx="5">
                  <c:v>Local government should proactively plan for land and real estate development</c:v>
                </c:pt>
              </c:strCache>
            </c:strRef>
          </c:cat>
          <c:val>
            <c:numRef>
              <c:f>'[KGB Community Survey MASTER v1.xlsx]115'!$D$10:$D$15</c:f>
              <c:numCache>
                <c:formatCode>General</c:formatCode>
                <c:ptCount val="6"/>
                <c:pt idx="0">
                  <c:v>132</c:v>
                </c:pt>
                <c:pt idx="1">
                  <c:v>167</c:v>
                </c:pt>
                <c:pt idx="2">
                  <c:v>101</c:v>
                </c:pt>
                <c:pt idx="3">
                  <c:v>137</c:v>
                </c:pt>
                <c:pt idx="4">
                  <c:v>128</c:v>
                </c:pt>
                <c:pt idx="5">
                  <c:v>71</c:v>
                </c:pt>
              </c:numCache>
            </c:numRef>
          </c:val>
          <c:extLst>
            <c:ext xmlns:c16="http://schemas.microsoft.com/office/drawing/2014/chart" uri="{C3380CC4-5D6E-409C-BE32-E72D297353CC}">
              <c16:uniqueId val="{00000002-0D9B-4B52-A01B-CC344481C247}"/>
            </c:ext>
          </c:extLst>
        </c:ser>
        <c:ser>
          <c:idx val="3"/>
          <c:order val="3"/>
          <c:tx>
            <c:strRef>
              <c:f>'[KGB Community Survey MASTER v1.xlsx]115'!$E$9</c:f>
              <c:strCache>
                <c:ptCount val="1"/>
                <c:pt idx="0">
                  <c:v>Disagree</c:v>
                </c:pt>
              </c:strCache>
            </c:strRef>
          </c:tx>
          <c:spPr>
            <a:solidFill>
              <a:schemeClr val="accent4"/>
            </a:solidFill>
            <a:ln>
              <a:noFill/>
            </a:ln>
            <a:effectLst/>
          </c:spPr>
          <c:invertIfNegative val="0"/>
          <c:cat>
            <c:strRef>
              <c:f>'[KGB Community Survey MASTER v1.xlsx]115'!$A$10:$A$15</c:f>
              <c:strCache>
                <c:ptCount val="6"/>
                <c:pt idx="0">
                  <c:v>Local government should play no role in the housing market at all</c:v>
                </c:pt>
                <c:pt idx="1">
                  <c:v>Local government should regulate the market only during times of crisis</c:v>
                </c:pt>
                <c:pt idx="2">
                  <c:v>Local government should play an active role in ensuring that all housing is affordable</c:v>
                </c:pt>
                <c:pt idx="3">
                  <c:v>Local government should intervene to help the most disadvantaged citizens</c:v>
                </c:pt>
                <c:pt idx="4">
                  <c:v>Local government should oversee development by enforcing building code and zoning regulations</c:v>
                </c:pt>
                <c:pt idx="5">
                  <c:v>Local government should proactively plan for land and real estate development</c:v>
                </c:pt>
              </c:strCache>
            </c:strRef>
          </c:cat>
          <c:val>
            <c:numRef>
              <c:f>'[KGB Community Survey MASTER v1.xlsx]115'!$E$10:$E$15</c:f>
              <c:numCache>
                <c:formatCode>General</c:formatCode>
                <c:ptCount val="6"/>
                <c:pt idx="0">
                  <c:v>225</c:v>
                </c:pt>
                <c:pt idx="1">
                  <c:v>153</c:v>
                </c:pt>
                <c:pt idx="2">
                  <c:v>70</c:v>
                </c:pt>
                <c:pt idx="3">
                  <c:v>47</c:v>
                </c:pt>
                <c:pt idx="4">
                  <c:v>49</c:v>
                </c:pt>
                <c:pt idx="5">
                  <c:v>20</c:v>
                </c:pt>
              </c:numCache>
            </c:numRef>
          </c:val>
          <c:extLst>
            <c:ext xmlns:c16="http://schemas.microsoft.com/office/drawing/2014/chart" uri="{C3380CC4-5D6E-409C-BE32-E72D297353CC}">
              <c16:uniqueId val="{00000003-0D9B-4B52-A01B-CC344481C247}"/>
            </c:ext>
          </c:extLst>
        </c:ser>
        <c:ser>
          <c:idx val="4"/>
          <c:order val="4"/>
          <c:tx>
            <c:strRef>
              <c:f>'[KGB Community Survey MASTER v1.xlsx]115'!$F$9</c:f>
              <c:strCache>
                <c:ptCount val="1"/>
                <c:pt idx="0">
                  <c:v>Strongly disagree</c:v>
                </c:pt>
              </c:strCache>
            </c:strRef>
          </c:tx>
          <c:spPr>
            <a:solidFill>
              <a:schemeClr val="accent5"/>
            </a:solidFill>
            <a:ln>
              <a:noFill/>
            </a:ln>
            <a:effectLst/>
          </c:spPr>
          <c:invertIfNegative val="0"/>
          <c:cat>
            <c:strRef>
              <c:f>'[KGB Community Survey MASTER v1.xlsx]115'!$A$10:$A$15</c:f>
              <c:strCache>
                <c:ptCount val="6"/>
                <c:pt idx="0">
                  <c:v>Local government should play no role in the housing market at all</c:v>
                </c:pt>
                <c:pt idx="1">
                  <c:v>Local government should regulate the market only during times of crisis</c:v>
                </c:pt>
                <c:pt idx="2">
                  <c:v>Local government should play an active role in ensuring that all housing is affordable</c:v>
                </c:pt>
                <c:pt idx="3">
                  <c:v>Local government should intervene to help the most disadvantaged citizens</c:v>
                </c:pt>
                <c:pt idx="4">
                  <c:v>Local government should oversee development by enforcing building code and zoning regulations</c:v>
                </c:pt>
                <c:pt idx="5">
                  <c:v>Local government should proactively plan for land and real estate development</c:v>
                </c:pt>
              </c:strCache>
            </c:strRef>
          </c:cat>
          <c:val>
            <c:numRef>
              <c:f>'[KGB Community Survey MASTER v1.xlsx]115'!$F$10:$F$15</c:f>
              <c:numCache>
                <c:formatCode>General</c:formatCode>
                <c:ptCount val="6"/>
                <c:pt idx="0">
                  <c:v>131</c:v>
                </c:pt>
                <c:pt idx="1">
                  <c:v>75</c:v>
                </c:pt>
                <c:pt idx="2">
                  <c:v>48</c:v>
                </c:pt>
                <c:pt idx="3">
                  <c:v>23</c:v>
                </c:pt>
                <c:pt idx="4">
                  <c:v>30</c:v>
                </c:pt>
                <c:pt idx="5">
                  <c:v>10</c:v>
                </c:pt>
              </c:numCache>
            </c:numRef>
          </c:val>
          <c:extLst>
            <c:ext xmlns:c16="http://schemas.microsoft.com/office/drawing/2014/chart" uri="{C3380CC4-5D6E-409C-BE32-E72D297353CC}">
              <c16:uniqueId val="{00000004-0D9B-4B52-A01B-CC344481C247}"/>
            </c:ext>
          </c:extLst>
        </c:ser>
        <c:ser>
          <c:idx val="5"/>
          <c:order val="5"/>
          <c:tx>
            <c:strRef>
              <c:f>'[KGB Community Survey MASTER v1.xlsx]115'!$G$9</c:f>
              <c:strCache>
                <c:ptCount val="1"/>
                <c:pt idx="0">
                  <c:v>Don't Know </c:v>
                </c:pt>
              </c:strCache>
            </c:strRef>
          </c:tx>
          <c:spPr>
            <a:solidFill>
              <a:schemeClr val="accent6"/>
            </a:solidFill>
            <a:ln>
              <a:noFill/>
            </a:ln>
            <a:effectLst/>
          </c:spPr>
          <c:invertIfNegative val="0"/>
          <c:cat>
            <c:strRef>
              <c:f>'[KGB Community Survey MASTER v1.xlsx]115'!$A$10:$A$15</c:f>
              <c:strCache>
                <c:ptCount val="6"/>
                <c:pt idx="0">
                  <c:v>Local government should play no role in the housing market at all</c:v>
                </c:pt>
                <c:pt idx="1">
                  <c:v>Local government should regulate the market only during times of crisis</c:v>
                </c:pt>
                <c:pt idx="2">
                  <c:v>Local government should play an active role in ensuring that all housing is affordable</c:v>
                </c:pt>
                <c:pt idx="3">
                  <c:v>Local government should intervene to help the most disadvantaged citizens</c:v>
                </c:pt>
                <c:pt idx="4">
                  <c:v>Local government should oversee development by enforcing building code and zoning regulations</c:v>
                </c:pt>
                <c:pt idx="5">
                  <c:v>Local government should proactively plan for land and real estate development</c:v>
                </c:pt>
              </c:strCache>
            </c:strRef>
          </c:cat>
          <c:val>
            <c:numRef>
              <c:f>'[KGB Community Survey MASTER v1.xlsx]115'!$G$10:$G$15</c:f>
              <c:numCache>
                <c:formatCode>General</c:formatCode>
                <c:ptCount val="6"/>
                <c:pt idx="0">
                  <c:v>1</c:v>
                </c:pt>
                <c:pt idx="1">
                  <c:v>2</c:v>
                </c:pt>
                <c:pt idx="2">
                  <c:v>2</c:v>
                </c:pt>
                <c:pt idx="3">
                  <c:v>2</c:v>
                </c:pt>
                <c:pt idx="4">
                  <c:v>0</c:v>
                </c:pt>
                <c:pt idx="5">
                  <c:v>1</c:v>
                </c:pt>
              </c:numCache>
            </c:numRef>
          </c:val>
          <c:extLst>
            <c:ext xmlns:c16="http://schemas.microsoft.com/office/drawing/2014/chart" uri="{C3380CC4-5D6E-409C-BE32-E72D297353CC}">
              <c16:uniqueId val="{00000005-0D9B-4B52-A01B-CC344481C247}"/>
            </c:ext>
          </c:extLst>
        </c:ser>
        <c:dLbls>
          <c:showLegendKey val="0"/>
          <c:showVal val="0"/>
          <c:showCatName val="0"/>
          <c:showSerName val="0"/>
          <c:showPercent val="0"/>
          <c:showBubbleSize val="0"/>
        </c:dLbls>
        <c:gapWidth val="150"/>
        <c:overlap val="100"/>
        <c:axId val="883830880"/>
        <c:axId val="944571648"/>
      </c:barChart>
      <c:catAx>
        <c:axId val="883830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944571648"/>
        <c:crosses val="autoZero"/>
        <c:auto val="1"/>
        <c:lblAlgn val="ctr"/>
        <c:lblOffset val="100"/>
        <c:noMultiLvlLbl val="0"/>
      </c:catAx>
      <c:valAx>
        <c:axId val="944571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883830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latin typeface="AvenirNext LT Pro Regular" panose="020B050402020202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'[KGB Community Survey MASTER v1.xlsx]118'!$A$17:$A$29</c:f>
              <c:strCache>
                <c:ptCount val="13"/>
                <c:pt idx="0">
                  <c:v>Other</c:v>
                </c:pt>
                <c:pt idx="1">
                  <c:v>Unsure/Don't know</c:v>
                </c:pt>
                <c:pt idx="2">
                  <c:v>Long-term housing affordability via deed-restrictions</c:v>
                </c:pt>
                <c:pt idx="3">
                  <c:v>Funding contribution to workforce housing</c:v>
                </c:pt>
                <c:pt idx="4">
                  <c:v>Increased permissions for accessory dwelling units</c:v>
                </c:pt>
                <c:pt idx="5">
                  <c:v>Low-cost land transfer for affordable unit development</c:v>
                </c:pt>
                <c:pt idx="6">
                  <c:v>Allowance of manufactured housing communities</c:v>
                </c:pt>
                <c:pt idx="7">
                  <c:v>Zoning changes for diverse housing types</c:v>
                </c:pt>
                <c:pt idx="8">
                  <c:v>Transitional housing</c:v>
                </c:pt>
                <c:pt idx="9">
                  <c:v>Incentives for removing blighted homes</c:v>
                </c:pt>
                <c:pt idx="10">
                  <c:v>More public housing</c:v>
                </c:pt>
                <c:pt idx="11">
                  <c:v>Local government incentives for affordable unit development</c:v>
                </c:pt>
                <c:pt idx="12">
                  <c:v>Incentives for remodeling/upgrading existing homes</c:v>
                </c:pt>
              </c:strCache>
            </c:strRef>
          </c:cat>
          <c:val>
            <c:numRef>
              <c:f>'[KGB Community Survey MASTER v1.xlsx]118'!$B$17:$B$29</c:f>
              <c:numCache>
                <c:formatCode>General</c:formatCode>
                <c:ptCount val="13"/>
                <c:pt idx="0">
                  <c:v>43</c:v>
                </c:pt>
                <c:pt idx="1">
                  <c:v>61</c:v>
                </c:pt>
                <c:pt idx="2">
                  <c:v>184</c:v>
                </c:pt>
                <c:pt idx="3">
                  <c:v>212</c:v>
                </c:pt>
                <c:pt idx="4">
                  <c:v>312</c:v>
                </c:pt>
                <c:pt idx="5">
                  <c:v>344</c:v>
                </c:pt>
                <c:pt idx="6">
                  <c:v>393</c:v>
                </c:pt>
                <c:pt idx="7">
                  <c:v>393</c:v>
                </c:pt>
                <c:pt idx="8">
                  <c:v>413</c:v>
                </c:pt>
                <c:pt idx="9">
                  <c:v>420</c:v>
                </c:pt>
                <c:pt idx="10">
                  <c:v>442</c:v>
                </c:pt>
                <c:pt idx="11">
                  <c:v>468</c:v>
                </c:pt>
                <c:pt idx="12">
                  <c:v>485</c:v>
                </c:pt>
              </c:numCache>
            </c:numRef>
          </c:val>
          <c:extLst>
            <c:ext xmlns:c16="http://schemas.microsoft.com/office/drawing/2014/chart" uri="{C3380CC4-5D6E-409C-BE32-E72D297353CC}">
              <c16:uniqueId val="{00000000-D57C-412F-A953-E44F0B43F407}"/>
            </c:ext>
          </c:extLst>
        </c:ser>
        <c:dLbls>
          <c:showLegendKey val="0"/>
          <c:showVal val="0"/>
          <c:showCatName val="0"/>
          <c:showSerName val="0"/>
          <c:showPercent val="0"/>
          <c:showBubbleSize val="0"/>
        </c:dLbls>
        <c:gapWidth val="182"/>
        <c:axId val="1019576176"/>
        <c:axId val="944581568"/>
      </c:barChart>
      <c:catAx>
        <c:axId val="1019576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venirNext LT Pro Regular" panose="020B0504020202020204" pitchFamily="34" charset="0"/>
                <a:ea typeface="+mn-ea"/>
                <a:cs typeface="+mn-cs"/>
              </a:defRPr>
            </a:pPr>
            <a:endParaRPr lang="en-US"/>
          </a:p>
        </c:txPr>
        <c:crossAx val="944581568"/>
        <c:crosses val="autoZero"/>
        <c:auto val="1"/>
        <c:lblAlgn val="ctr"/>
        <c:lblOffset val="100"/>
        <c:noMultiLvlLbl val="0"/>
      </c:catAx>
      <c:valAx>
        <c:axId val="944581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venirNext LT Pro Regular" panose="020B0504020202020204" pitchFamily="34" charset="0"/>
                <a:ea typeface="+mn-ea"/>
                <a:cs typeface="+mn-cs"/>
              </a:defRPr>
            </a:pPr>
            <a:endParaRPr lang="en-US"/>
          </a:p>
        </c:txPr>
        <c:crossAx val="101957617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venirNext LT Pro Regular" panose="020B05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tx2"/>
            </a:solidFill>
            <a:ln>
              <a:noFill/>
            </a:ln>
            <a:effectLst/>
          </c:spPr>
          <c:invertIfNegative val="0"/>
          <c:cat>
            <c:strRef>
              <c:f>'[KGB Community Survey MASTER v1.xlsx]116'!$A$8:$A$11</c:f>
              <c:strCache>
                <c:ptCount val="4"/>
                <c:pt idx="0">
                  <c:v>Yes, just in a particular neighborhood or geographic area</c:v>
                </c:pt>
                <c:pt idx="1">
                  <c:v>No</c:v>
                </c:pt>
                <c:pt idx="2">
                  <c:v>Unsure/Don't Know</c:v>
                </c:pt>
                <c:pt idx="3">
                  <c:v>Yes, in general</c:v>
                </c:pt>
              </c:strCache>
            </c:strRef>
          </c:cat>
          <c:val>
            <c:numRef>
              <c:f>'[KGB Community Survey MASTER v1.xlsx]116'!$B$8:$B$11</c:f>
              <c:numCache>
                <c:formatCode>General</c:formatCode>
                <c:ptCount val="4"/>
                <c:pt idx="0">
                  <c:v>24</c:v>
                </c:pt>
                <c:pt idx="1">
                  <c:v>166</c:v>
                </c:pt>
                <c:pt idx="2">
                  <c:v>192</c:v>
                </c:pt>
                <c:pt idx="3">
                  <c:v>534</c:v>
                </c:pt>
              </c:numCache>
            </c:numRef>
          </c:val>
          <c:extLst>
            <c:ext xmlns:c16="http://schemas.microsoft.com/office/drawing/2014/chart" uri="{C3380CC4-5D6E-409C-BE32-E72D297353CC}">
              <c16:uniqueId val="{00000000-3312-4379-A194-616CE85E846B}"/>
            </c:ext>
          </c:extLst>
        </c:ser>
        <c:dLbls>
          <c:showLegendKey val="0"/>
          <c:showVal val="0"/>
          <c:showCatName val="0"/>
          <c:showSerName val="0"/>
          <c:showPercent val="0"/>
          <c:showBubbleSize val="0"/>
        </c:dLbls>
        <c:gapWidth val="182"/>
        <c:axId val="883857760"/>
        <c:axId val="999824368"/>
      </c:barChart>
      <c:catAx>
        <c:axId val="883857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999824368"/>
        <c:crosses val="autoZero"/>
        <c:auto val="1"/>
        <c:lblAlgn val="ctr"/>
        <c:lblOffset val="100"/>
        <c:noMultiLvlLbl val="0"/>
      </c:catAx>
      <c:valAx>
        <c:axId val="9998243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r>
                  <a:rPr lang="en-US"/>
                  <a:t>N</a:t>
                </a:r>
                <a:r>
                  <a:rPr lang="en-US" baseline="0"/>
                  <a:t> = 894</a:t>
                </a:r>
                <a:endParaRPr lang="en-US"/>
              </a:p>
            </c:rich>
          </c:tx>
          <c:layout>
            <c:manualLayout>
              <c:xMode val="edge"/>
              <c:yMode val="edge"/>
              <c:x val="0.22234856646710396"/>
              <c:y val="0.876859611841989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venirNext LT Pro Regular" panose="020B0504020202020204" pitchFamily="34" charset="0"/>
                <a:ea typeface="+mn-ea"/>
                <a:cs typeface="+mn-cs"/>
              </a:defRPr>
            </a:pPr>
            <a:endParaRPr lang="en-US"/>
          </a:p>
        </c:txPr>
        <c:crossAx val="883857760"/>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AvenirNext LT Pro Regular" panose="020B05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0_C5BE5DAD.xml><?xml version="1.0" encoding="utf-8"?>
<p188:cmLst xmlns:a="http://schemas.openxmlformats.org/drawingml/2006/main" xmlns:r="http://schemas.openxmlformats.org/officeDocument/2006/relationships" xmlns:p188="http://schemas.microsoft.com/office/powerpoint/2018/8/main">
  <p188:cm id="{54F125E5-E7F5-4B4D-AD41-81FB9B09BCE4}" authorId="{EBB60DDC-6C57-EE2D-D8DC-EC9D596CE74D}" status="resolved" created="2024-01-16T22:27:13.635" startDate="2024-01-16T22:27:13.635" dueDate="2024-01-16T22:27:13.635" assignedTo="{BA1C232D-1BA7-C16C-EAB9-8D5023A86590}" complete="100000" title="@Abigail Nyhus can you update the date and title here, we are presenting on Friday at the Ketchikan Gateway Borough Assembly Annual Policy Session. ">
    <ac:deMkLst xmlns:ac="http://schemas.microsoft.com/office/drawing/2013/main/command">
      <pc:docMk xmlns:pc="http://schemas.microsoft.com/office/powerpoint/2013/main/command"/>
      <pc:sldMk xmlns:pc="http://schemas.microsoft.com/office/powerpoint/2013/main/command" cId="3317587373" sldId="256"/>
      <ac:picMk id="5" creationId="{FE1A03D0-DB74-BE7C-3A7C-6AA7FFB231DE}"/>
    </ac:deMkLst>
    <p188:txBody>
      <a:bodyPr/>
      <a:lstStyle/>
      <a:p>
        <a:r>
          <a:rPr lang="en-US"/>
          <a:t>[@Abigail Nyhus] can you update the date and title here, we are presenting on Friday at the Ketchikan Gateway Borough Assembly Annual Policy Session. </a:t>
        </a:r>
      </a:p>
    </p188:txBody>
    <p188:extLst>
      <p:ext xmlns:p="http://schemas.openxmlformats.org/presentationml/2006/main" uri="{5BB2D875-25FF-4072-B9AC-8F64D62656EB}">
        <p228:taskDetails xmlns:p228="http://schemas.microsoft.com/office/powerpoint/2022/08/main">
          <p228:history>
            <p228:event time="2024-01-16T22:27:13.635" id="{C0E043B3-0CD9-4CC7-ADBC-9E05E8FAEF34}">
              <p228:atrbtn authorId="{EBB60DDC-6C57-EE2D-D8DC-EC9D596CE74D}"/>
              <p228:anchr>
                <p228:comment id="{54F125E5-E7F5-4B4D-AD41-81FB9B09BCE4}"/>
              </p228:anchr>
              <p228:add/>
            </p228:event>
            <p228:event time="2024-01-16T22:27:13.635" id="{9D810B7E-96F2-4CF9-B641-D31AA377EBCE}">
              <p228:atrbtn authorId="{EBB60DDC-6C57-EE2D-D8DC-EC9D596CE74D}"/>
              <p228:anchr>
                <p228:comment id="{54F125E5-E7F5-4B4D-AD41-81FB9B09BCE4}"/>
              </p228:anchr>
              <p228:asgn authorId="{BA1C232D-1BA7-C16C-EAB9-8D5023A86590}"/>
            </p228:event>
            <p228:event time="2024-01-16T22:27:13.635" id="{4208F18E-0210-47B7-BE3F-C4E62D077C70}">
              <p228:atrbtn authorId="{EBB60DDC-6C57-EE2D-D8DC-EC9D596CE74D}"/>
              <p228:anchr>
                <p228:comment id="{54F125E5-E7F5-4B4D-AD41-81FB9B09BCE4}"/>
              </p228:anchr>
              <p228:title val="@Abigail Nyhus can you update the date and title here, we are presenting on Friday at the Ketchikan Gateway Borough Assembly Annual Policy Session. "/>
            </p228:event>
            <p228:event time="2024-01-16T22:27:13.635" id="{B92450B8-CF08-4B3A-8861-A0491DB75430}">
              <p228:atrbtn authorId="{EBB60DDC-6C57-EE2D-D8DC-EC9D596CE74D}"/>
              <p228:anchr>
                <p228:comment id="{54F125E5-E7F5-4B4D-AD41-81FB9B09BCE4}"/>
              </p228:anchr>
              <p228:date stDt="2024-01-16T22:27:13.635" endDt="2024-01-16T22:27:13.635"/>
            </p228:event>
            <p228:event time="2024-01-17T00:58:02.743" id="{940C1E76-B4E9-4317-83D5-9E92F87A5CA8}">
              <p228:atrbtn authorId="{BA1C232D-1BA7-C16C-EAB9-8D5023A86590}"/>
              <p228:anchr>
                <p228:comment id="{00000000-0000-0000-0000-000000000000}"/>
              </p228:anchr>
              <p228:pcntCmplt val="100000"/>
            </p228:event>
          </p228:history>
        </p228:taskDetails>
      </p:ext>
    </p188:extLst>
  </p188:cm>
</p188:cmLst>
</file>

<file path=ppt/comments/modernComment_10F_371BB0FA.xml><?xml version="1.0" encoding="utf-8"?>
<p188:cmLst xmlns:a="http://schemas.openxmlformats.org/drawingml/2006/main" xmlns:r="http://schemas.openxmlformats.org/officeDocument/2006/relationships" xmlns:p188="http://schemas.microsoft.com/office/powerpoint/2018/8/main">
  <p188:cm id="{DDB2D4D9-F0C6-46DA-9D55-DBC7B2AAB850}" authorId="{BA1C232D-1BA7-C16C-EAB9-8D5023A86590}" status="resolved" created="2023-10-09T21:14:00.423">
    <ac:deMkLst xmlns:ac="http://schemas.microsoft.com/office/drawing/2013/main/command">
      <pc:docMk xmlns:pc="http://schemas.microsoft.com/office/powerpoint/2013/main/command"/>
      <pc:sldMk xmlns:pc="http://schemas.microsoft.com/office/powerpoint/2013/main/command" cId="924561658" sldId="271"/>
      <ac:picMk id="5" creationId="{2B8D3C92-1216-7A82-B061-2049E8E607CD}"/>
    </ac:deMkLst>
    <p188:replyLst>
      <p188:reply id="{761E5531-A1FE-403C-8A71-499FAFB55A4A}" authorId="{EBB60DDC-6C57-EE2D-D8DC-EC9D596CE74D}" created="2023-10-09T21:36:26.158">
        <p188:txBody>
          <a:bodyPr/>
          <a:lstStyle/>
          <a:p>
            <a:r>
              <a:rPr lang="en-US"/>
              <a:t>Just throw the whole list in here (but leave off grumpy gus) Harlen. Just list the person and organization, it'll give them a rough idea</a:t>
            </a:r>
          </a:p>
        </p188:txBody>
      </p188:reply>
    </p188:replyLst>
    <p188:txBody>
      <a:bodyPr/>
      <a:lstStyle/>
      <a:p>
        <a:r>
          <a:rPr lang="en-US"/>
          <a:t>[@Brian Points] any interviews you'd like to highlight here?
</a:t>
        </a:r>
      </a:p>
    </p188:txBody>
  </p188:cm>
</p188:cmLst>
</file>

<file path=ppt/comments/modernComment_111_2F91B6E.xml><?xml version="1.0" encoding="utf-8"?>
<p188:cmLst xmlns:a="http://schemas.openxmlformats.org/drawingml/2006/main" xmlns:r="http://schemas.openxmlformats.org/officeDocument/2006/relationships" xmlns:p188="http://schemas.microsoft.com/office/powerpoint/2018/8/main">
  <p188:cm id="{C83456B0-CEAF-43A6-866D-B6F2666CD66A}" authorId="{E0EFE584-B483-E3AD-AE60-7B737639779E}" status="resolved" created="2024-01-08T20:50:51.454" complete="100000">
    <ac:txMkLst xmlns:ac="http://schemas.microsoft.com/office/drawing/2013/main/command">
      <pc:docMk xmlns:pc="http://schemas.microsoft.com/office/powerpoint/2013/main/command"/>
      <pc:sldMk xmlns:pc="http://schemas.microsoft.com/office/powerpoint/2013/main/command" cId="49879918" sldId="273"/>
      <ac:spMk id="3" creationId="{6DF4986B-7DF6-FA78-E6A1-C5E2023CB32D}"/>
      <ac:txMk cp="16" len="1">
        <ac:context len="18" hash="3293007643"/>
      </ac:txMk>
    </ac:txMkLst>
    <p188:pos x="5349735" y="686740"/>
    <p188:txBody>
      <a:bodyPr/>
      <a:lstStyle/>
      <a:p>
        <a:r>
          <a:rPr lang="en-US"/>
          <a:t>Need to add images of the survey page similar to BA on the side</a:t>
        </a:r>
      </a:p>
    </p188:txBody>
  </p188:cm>
  <p188:cm id="{4FFC357E-E8D3-40D4-91F8-AB48852424DD}" authorId="{EBB60DDC-6C57-EE2D-D8DC-EC9D596CE74D}" status="resolved" created="2024-01-17T18:59:44.458" startDate="2024-01-17T18:59:44.459" dueDate="2024-01-17T18:59:44.459" assignedTo="{E0EFE584-B483-E3AD-AE60-7B737639779E}" complete="100000" title="@Pedro Jimenez - enter the total number of paper surveys here. ">
    <ac:txMkLst xmlns:ac="http://schemas.microsoft.com/office/drawing/2013/main/command">
      <pc:docMk xmlns:pc="http://schemas.microsoft.com/office/powerpoint/2013/main/command"/>
      <pc:sldMk xmlns:pc="http://schemas.microsoft.com/office/powerpoint/2013/main/command" cId="49879918" sldId="273"/>
      <ac:spMk id="4" creationId="{C58EA43C-22DF-37C3-B7C4-52BB61F1FF88}"/>
      <ac:txMk cp="234" len="1">
        <ac:context len="330" hash="1702845665"/>
      </ac:txMk>
    </ac:txMkLst>
    <p188:pos x="954170" y="4066043"/>
    <p188:txBody>
      <a:bodyPr/>
      <a:lstStyle/>
      <a:p>
        <a:r>
          <a:rPr lang="en-US"/>
          <a:t>[@Pedro Jimenez] - enter the total number of paper surveys here. </a:t>
        </a:r>
      </a:p>
    </p188:txBody>
    <p188:extLst>
      <p:ext xmlns:p="http://schemas.openxmlformats.org/presentationml/2006/main" uri="{5BB2D875-25FF-4072-B9AC-8F64D62656EB}">
        <p228:taskDetails xmlns:p228="http://schemas.microsoft.com/office/powerpoint/2022/08/main">
          <p228:history>
            <p228:event time="2024-01-17T18:59:44.458" id="{F1BDA1BA-795E-4750-ACCC-358229666F34}">
              <p228:atrbtn authorId="{EBB60DDC-6C57-EE2D-D8DC-EC9D596CE74D}"/>
              <p228:anchr>
                <p228:comment id="{4FFC357E-E8D3-40D4-91F8-AB48852424DD}"/>
              </p228:anchr>
              <p228:add/>
            </p228:event>
            <p228:event time="2024-01-17T18:59:44.458" id="{E7884F38-DA38-4FB6-8B92-7ADA90D8CBEC}">
              <p228:atrbtn authorId="{EBB60DDC-6C57-EE2D-D8DC-EC9D596CE74D}"/>
              <p228:anchr>
                <p228:comment id="{4FFC357E-E8D3-40D4-91F8-AB48852424DD}"/>
              </p228:anchr>
              <p228:asgn authorId="{E0EFE584-B483-E3AD-AE60-7B737639779E}"/>
            </p228:event>
            <p228:event time="2024-01-17T18:59:44.458" id="{C4BA0D42-9619-471D-8678-74994528EDAC}">
              <p228:atrbtn authorId="{EBB60DDC-6C57-EE2D-D8DC-EC9D596CE74D}"/>
              <p228:anchr>
                <p228:comment id="{4FFC357E-E8D3-40D4-91F8-AB48852424DD}"/>
              </p228:anchr>
              <p228:title val="@Pedro Jimenez - enter the total number of paper surveys here. "/>
            </p228:event>
            <p228:event time="2024-01-17T18:59:44.458" id="{9CB2133F-A5F6-46A8-AF25-1F509A1461D1}">
              <p228:atrbtn authorId="{EBB60DDC-6C57-EE2D-D8DC-EC9D596CE74D}"/>
              <p228:anchr>
                <p228:comment id="{4FFC357E-E8D3-40D4-91F8-AB48852424DD}"/>
              </p228:anchr>
              <p228:date stDt="2024-01-17T18:59:44.459" endDt="2024-01-17T18:59:44.459"/>
            </p228:event>
            <p228:event time="2024-01-17T22:51:49.533" id="{E0262CA9-2C32-41B4-9C4B-61130F44BCDB}">
              <p228:atrbtn authorId="{E0EFE584-B483-E3AD-AE60-7B737639779E}"/>
              <p228:anchr>
                <p228:comment id="{00000000-0000-0000-0000-000000000000}"/>
              </p228:anchr>
              <p228:pcntCmplt val="100000"/>
            </p228:event>
          </p228:history>
        </p228:taskDetails>
      </p:ext>
    </p188:extLst>
  </p188:cm>
  <p188:cm id="{38AF9EB4-0CCE-49F5-BEE3-CAA93A3E2BB4}" authorId="{EBB60DDC-6C57-EE2D-D8DC-EC9D596CE74D}" created="2024-01-17T19:04:09.205" startDate="2024-01-17T19:04:09.205" dueDate="2024-01-17T19:04:09.205" assignedTo="{BA1C232D-1BA7-C16C-EAB9-8D5023A86590}" title="@Abigail Nyhus - you can clean this up, just wanted to get some interesting pictures in here on this page">
    <ac:txMkLst xmlns:ac="http://schemas.microsoft.com/office/drawing/2013/main/command">
      <pc:docMk xmlns:pc="http://schemas.microsoft.com/office/powerpoint/2013/main/command"/>
      <pc:sldMk xmlns:pc="http://schemas.microsoft.com/office/powerpoint/2013/main/command" cId="49879918" sldId="273"/>
      <ac:spMk id="3" creationId="{6DF4986B-7DF6-FA78-E6A1-C5E2023CB32D}"/>
      <ac:txMk cp="14" len="1">
        <ac:context len="18" hash="3293007643"/>
      </ac:txMk>
    </ac:txMkLst>
    <p188:pos x="4488269" y="662383"/>
    <p188:txBody>
      <a:bodyPr/>
      <a:lstStyle/>
      <a:p>
        <a:r>
          <a:rPr lang="en-US"/>
          <a:t>[@Abigail Nyhus] - you can clean this up, just wanted to get some interesting pictures in here on this page</a:t>
        </a:r>
      </a:p>
    </p188:txBody>
    <p188:extLst>
      <p:ext xmlns:p="http://schemas.openxmlformats.org/presentationml/2006/main" uri="{5BB2D875-25FF-4072-B9AC-8F64D62656EB}">
        <p228:taskDetails xmlns:p228="http://schemas.microsoft.com/office/powerpoint/2022/08/main">
          <p228:history>
            <p228:event time="2024-01-17T19:04:09.205" id="{6FEAEEB3-81DC-468F-9233-60AA2FF347E3}">
              <p228:atrbtn authorId="{EBB60DDC-6C57-EE2D-D8DC-EC9D596CE74D}"/>
              <p228:anchr>
                <p228:comment id="{38AF9EB4-0CCE-49F5-BEE3-CAA93A3E2BB4}"/>
              </p228:anchr>
              <p228:add/>
            </p228:event>
            <p228:event time="2024-01-17T19:04:09.205" id="{CB1B76BF-1D0A-48C9-8E54-DCC33DFCC324}">
              <p228:atrbtn authorId="{EBB60DDC-6C57-EE2D-D8DC-EC9D596CE74D}"/>
              <p228:anchr>
                <p228:comment id="{38AF9EB4-0CCE-49F5-BEE3-CAA93A3E2BB4}"/>
              </p228:anchr>
              <p228:asgn authorId="{BA1C232D-1BA7-C16C-EAB9-8D5023A86590}"/>
            </p228:event>
            <p228:event time="2024-01-17T19:04:09.205" id="{EB4C9DE0-6017-4378-9220-064FF6AC3942}">
              <p228:atrbtn authorId="{EBB60DDC-6C57-EE2D-D8DC-EC9D596CE74D}"/>
              <p228:anchr>
                <p228:comment id="{38AF9EB4-0CCE-49F5-BEE3-CAA93A3E2BB4}"/>
              </p228:anchr>
              <p228:title val="@Abigail Nyhus - you can clean this up, just wanted to get some interesting pictures in here on this page"/>
            </p228:event>
            <p228:event time="2024-01-17T19:04:09.205" id="{C3C80A4F-1DBB-4491-BA70-6E472B13F6A3}">
              <p228:atrbtn authorId="{EBB60DDC-6C57-EE2D-D8DC-EC9D596CE74D}"/>
              <p228:anchr>
                <p228:comment id="{38AF9EB4-0CCE-49F5-BEE3-CAA93A3E2BB4}"/>
              </p228:anchr>
              <p228:date stDt="2024-01-17T19:04:09.205" endDt="2024-01-17T19:04:09.205"/>
            </p228:event>
          </p228:history>
        </p228:taskDetails>
      </p:ext>
    </p188:extLst>
  </p188:cm>
</p188:cmLst>
</file>

<file path=ppt/comments/modernComment_112_CFA2E9D5.xml><?xml version="1.0" encoding="utf-8"?>
<p188:cmLst xmlns:a="http://schemas.openxmlformats.org/drawingml/2006/main" xmlns:r="http://schemas.openxmlformats.org/officeDocument/2006/relationships" xmlns:p188="http://schemas.microsoft.com/office/powerpoint/2018/8/main">
  <p188:cm id="{F31696A3-2CEC-4879-A967-B6065B1EC15F}" authorId="{EBB60DDC-6C57-EE2D-D8DC-EC9D596CE74D}" status="resolved" created="2024-01-16T22:32:37.076" startDate="2024-01-16T22:32:37.076" dueDate="2024-01-16T22:32:37.076" assignedTo="{BA1C232D-1BA7-C16C-EAB9-8D5023A86590}" complete="100000" title="@Abigail Nyhus - I added this so the attendees have a road map of sorts...not wedded to the colors so you can change if you like. But, I do want to repeat this throughout so we can come back to it like a chapter break, sort of. Can you manage that? ">
    <ac:deMkLst xmlns:ac="http://schemas.microsoft.com/office/drawing/2013/main/command">
      <pc:docMk xmlns:pc="http://schemas.microsoft.com/office/powerpoint/2013/main/command"/>
      <pc:sldMk xmlns:pc="http://schemas.microsoft.com/office/powerpoint/2013/main/command" cId="3483560405" sldId="274"/>
      <ac:picMk id="3" creationId="{1694156E-9EE9-0C27-A77B-CBB8029584D4}"/>
    </ac:deMkLst>
    <p188:txBody>
      <a:bodyPr/>
      <a:lstStyle/>
      <a:p>
        <a:r>
          <a:rPr lang="en-US"/>
          <a:t>[@Abigail Nyhus] - I added this so the attendees have a road map of sorts...not wedded to the colors so you can change if you like. But, I do want to repeat this throughout so we can come back to it like a chapter break, sort of. Can you manage that? </a:t>
        </a:r>
      </a:p>
    </p188:txBody>
    <p188:extLst>
      <p:ext xmlns:p="http://schemas.openxmlformats.org/presentationml/2006/main" uri="{5BB2D875-25FF-4072-B9AC-8F64D62656EB}">
        <p228:taskDetails xmlns:p228="http://schemas.microsoft.com/office/powerpoint/2022/08/main">
          <p228:history>
            <p228:event time="2024-01-16T22:32:37.076" id="{38F7A43E-1DE5-4E6F-9FBA-8170E2C04302}">
              <p228:atrbtn authorId="{EBB60DDC-6C57-EE2D-D8DC-EC9D596CE74D}"/>
              <p228:anchr>
                <p228:comment id="{F31696A3-2CEC-4879-A967-B6065B1EC15F}"/>
              </p228:anchr>
              <p228:add/>
            </p228:event>
            <p228:event time="2024-01-16T22:32:37.076" id="{AF1DD61E-C607-4FB5-9D48-7BCA01DDDABA}">
              <p228:atrbtn authorId="{EBB60DDC-6C57-EE2D-D8DC-EC9D596CE74D}"/>
              <p228:anchr>
                <p228:comment id="{F31696A3-2CEC-4879-A967-B6065B1EC15F}"/>
              </p228:anchr>
              <p228:asgn authorId="{BA1C232D-1BA7-C16C-EAB9-8D5023A86590}"/>
            </p228:event>
            <p228:event time="2024-01-16T22:32:37.076" id="{1CD47174-B78D-48A2-8849-DA5A7C75C20D}">
              <p228:atrbtn authorId="{EBB60DDC-6C57-EE2D-D8DC-EC9D596CE74D}"/>
              <p228:anchr>
                <p228:comment id="{F31696A3-2CEC-4879-A967-B6065B1EC15F}"/>
              </p228:anchr>
              <p228:title val="@Abigail Nyhus - I added this so the attendees have a road map of sorts...not wedded to the colors so you can change if you like. But, I do want to repeat this throughout so we can come back to it like a chapter break, sort of. Can you manage that? "/>
            </p228:event>
            <p228:event time="2024-01-16T22:32:37.076" id="{7AB91922-E01D-43E4-9041-228A8AB38D5F}">
              <p228:atrbtn authorId="{EBB60DDC-6C57-EE2D-D8DC-EC9D596CE74D}"/>
              <p228:anchr>
                <p228:comment id="{F31696A3-2CEC-4879-A967-B6065B1EC15F}"/>
              </p228:anchr>
              <p228:date stDt="2024-01-16T22:32:37.076" endDt="2024-01-16T22:32:37.076"/>
            </p228:event>
            <p228:event time="2024-01-18T02:23:38.677" id="{345D8497-4BD0-4A3F-85EB-0FE0C4E83270}">
              <p228:atrbtn authorId="{BA1C232D-1BA7-C16C-EAB9-8D5023A86590}"/>
              <p228:anchr>
                <p228:comment id="{00000000-0000-0000-0000-000000000000}"/>
              </p228:anchr>
              <p228:pcntCmplt val="100000"/>
            </p228:event>
          </p228:history>
        </p228:taskDetails>
      </p:ext>
    </p188:extLst>
  </p188:cm>
</p188:cmLst>
</file>

<file path=ppt/comments/modernComment_113_5735A391.xml><?xml version="1.0" encoding="utf-8"?>
<p188:cmLst xmlns:a="http://schemas.openxmlformats.org/drawingml/2006/main" xmlns:r="http://schemas.openxmlformats.org/officeDocument/2006/relationships" xmlns:p188="http://schemas.microsoft.com/office/powerpoint/2018/8/main">
  <p188:cm id="{C368FE5E-7DFB-435A-9583-411E960658B5}" authorId="{EBB60DDC-6C57-EE2D-D8DC-EC9D596CE74D}" status="resolved" created="2024-01-18T22:37:29.171" complete="100000">
    <ac:txMkLst xmlns:ac="http://schemas.microsoft.com/office/drawing/2013/main/command">
      <pc:docMk xmlns:pc="http://schemas.microsoft.com/office/powerpoint/2013/main/command"/>
      <pc:sldMk xmlns:pc="http://schemas.microsoft.com/office/powerpoint/2013/main/command" cId="1463133073" sldId="275"/>
      <ac:spMk id="3" creationId="{B3ED0CA4-EC83-F4AC-3471-89F298198836}"/>
      <ac:txMk cp="146" len="4">
        <ac:context len="336" hash="1058955397"/>
      </ac:txMk>
    </ac:txMkLst>
    <p188:pos x="2760972" y="1590148"/>
    <p188:txBody>
      <a:bodyPr/>
      <a:lstStyle/>
      <a:p>
        <a:r>
          <a:rPr lang="en-US"/>
          <a:t>[@Pedro Jimenez] - is it 86 or 85%, we have a different number on slide 14. can you modify in either place that is off? </a:t>
        </a:r>
      </a:p>
    </p188:txBody>
  </p188:cm>
</p188:cmLst>
</file>

<file path=ppt/comments/modernComment_116_B34BCBEF.xml><?xml version="1.0" encoding="utf-8"?>
<p188:cmLst xmlns:a="http://schemas.openxmlformats.org/drawingml/2006/main" xmlns:r="http://schemas.openxmlformats.org/officeDocument/2006/relationships" xmlns:p188="http://schemas.microsoft.com/office/powerpoint/2018/8/main">
  <p188:cm id="{EB712079-1D93-4844-B1E1-D6AAEEB28ACE}" authorId="{EBB60DDC-6C57-EE2D-D8DC-EC9D596CE74D}" status="resolved" created="2024-01-16T23:17:05.338" startDate="2024-01-16T23:17:05.338" dueDate="2024-01-16T23:17:05.338" assignedTo="{BA1C232D-1BA7-C16C-EAB9-8D5023A86590}" complete="100000" title="@Abigail Nyhus - also make sure this matches with our color scheme. ">
    <ac:deMkLst xmlns:ac="http://schemas.microsoft.com/office/drawing/2013/main/command">
      <pc:docMk xmlns:pc="http://schemas.microsoft.com/office/powerpoint/2013/main/command"/>
      <pc:sldMk xmlns:pc="http://schemas.microsoft.com/office/powerpoint/2013/main/command" cId="3008089071" sldId="278"/>
      <ac:grpSpMk id="4" creationId="{FE75C0CF-343C-B7E1-8437-1B4AA96306BE}"/>
    </ac:deMkLst>
    <p188:txBody>
      <a:bodyPr/>
      <a:lstStyle/>
      <a:p>
        <a:r>
          <a:rPr lang="en-US"/>
          <a:t>[@Abigail Nyhus] - also make sure this matches with our color scheme. </a:t>
        </a:r>
      </a:p>
    </p188:txBody>
    <p188:extLst>
      <p:ext xmlns:p="http://schemas.openxmlformats.org/presentationml/2006/main" uri="{5BB2D875-25FF-4072-B9AC-8F64D62656EB}">
        <p228:taskDetails xmlns:p228="http://schemas.microsoft.com/office/powerpoint/2022/08/main">
          <p228:history>
            <p228:event time="2024-01-16T23:17:05.338" id="{1E4DE57F-0AEC-4F07-890B-7A51D9EEA263}">
              <p228:atrbtn authorId="{EBB60DDC-6C57-EE2D-D8DC-EC9D596CE74D}"/>
              <p228:anchr>
                <p228:comment id="{EB712079-1D93-4844-B1E1-D6AAEEB28ACE}"/>
              </p228:anchr>
              <p228:add/>
            </p228:event>
            <p228:event time="2024-01-16T23:17:05.338" id="{17869D8B-BA65-4E2D-8F1E-594DA686EA8B}">
              <p228:atrbtn authorId="{EBB60DDC-6C57-EE2D-D8DC-EC9D596CE74D}"/>
              <p228:anchr>
                <p228:comment id="{EB712079-1D93-4844-B1E1-D6AAEEB28ACE}"/>
              </p228:anchr>
              <p228:asgn authorId="{BA1C232D-1BA7-C16C-EAB9-8D5023A86590}"/>
            </p228:event>
            <p228:event time="2024-01-16T23:17:05.338" id="{4F1D85DB-2A8B-4A6B-9E0F-4A18BAF6C6A9}">
              <p228:atrbtn authorId="{EBB60DDC-6C57-EE2D-D8DC-EC9D596CE74D}"/>
              <p228:anchr>
                <p228:comment id="{EB712079-1D93-4844-B1E1-D6AAEEB28ACE}"/>
              </p228:anchr>
              <p228:title val="@Abigail Nyhus - also make sure this matches with our color scheme. "/>
            </p228:event>
            <p228:event time="2024-01-16T23:17:05.338" id="{8854883E-34D5-43C7-A5EE-979AFC4ECE27}">
              <p228:atrbtn authorId="{EBB60DDC-6C57-EE2D-D8DC-EC9D596CE74D}"/>
              <p228:anchr>
                <p228:comment id="{EB712079-1D93-4844-B1E1-D6AAEEB28ACE}"/>
              </p228:anchr>
              <p228:date stDt="2024-01-16T23:17:05.338" endDt="2024-01-16T23:17:05.338"/>
            </p228:event>
            <p228:event time="2024-01-17T01:12:41.421" id="{0725D89F-2D5D-4FAF-AB04-8EA6A0FA2BC2}">
              <p228:atrbtn authorId="{BA1C232D-1BA7-C16C-EAB9-8D5023A86590}"/>
              <p228:anchr>
                <p228:comment id="{00000000-0000-0000-0000-000000000000}"/>
              </p228:anchr>
              <p228:pcntCmplt val="100000"/>
            </p228:event>
            <p228:event time="2024-01-17T01:14:19.005" id="{6613AA87-3846-438F-A2B7-7A67B8919718}">
              <p228:atrbtn authorId="{BA1C232D-1BA7-C16C-EAB9-8D5023A86590}"/>
              <p228:anchr>
                <p228:comment id="{00000000-0000-0000-0000-000000000000}"/>
              </p228:anchr>
              <p228:undo id="{0725D89F-2D5D-4FAF-AB04-8EA6A0FA2BC2}"/>
            </p228:event>
            <p228:event time="2024-01-17T01:14:22.618" id="{2EF7D405-E20E-42E8-81FA-C5E285C8419B}">
              <p228:atrbtn authorId="{BA1C232D-1BA7-C16C-EAB9-8D5023A86590}"/>
              <p228:anchr>
                <p228:comment id="{00000000-0000-0000-0000-000000000000}"/>
              </p228:anchr>
              <p228:pcntCmplt val="100000"/>
            </p228:event>
          </p228:history>
        </p228:taskDetails>
      </p:ext>
    </p188:extLst>
  </p188:cm>
</p188:cmLst>
</file>

<file path=ppt/comments/modernComment_11D_995356A8.xml><?xml version="1.0" encoding="utf-8"?>
<p188:cmLst xmlns:a="http://schemas.openxmlformats.org/drawingml/2006/main" xmlns:r="http://schemas.openxmlformats.org/officeDocument/2006/relationships" xmlns:p188="http://schemas.microsoft.com/office/powerpoint/2018/8/main">
  <p188:cm id="{3911877F-C747-4E8E-A482-846234BEA613}" authorId="{EBB60DDC-6C57-EE2D-D8DC-EC9D596CE74D}" status="resolved" created="2024-01-18T01:48:40.117" startDate="2024-01-18T01:48:40.117" dueDate="2024-01-18T01:48:40.117" assignedTo="{E0EFE584-B483-E3AD-AE60-7B737639779E}" complete="100000" title="@Pedro Jimenez - can you run a basic cross tab on this. Channel the thinking from COBA, I don't know what groups to use, you guys can figure that out. Just gimme a handful of clear answers here. ">
    <ac:txMkLst xmlns:ac="http://schemas.microsoft.com/office/drawing/2013/main/command">
      <pc:docMk xmlns:pc="http://schemas.microsoft.com/office/powerpoint/2013/main/command"/>
      <pc:sldMk xmlns:pc="http://schemas.microsoft.com/office/powerpoint/2013/main/command" cId="2572375720" sldId="285"/>
      <ac:spMk id="3" creationId="{C87754AE-7708-26A1-342B-263B4102CC33}"/>
      <ac:txMk cp="129" len="2">
        <ac:context len="279" hash="2381947523"/>
      </ac:txMk>
    </ac:txMkLst>
    <p188:pos x="4005436" y="1755595"/>
    <p188:txBody>
      <a:bodyPr/>
      <a:lstStyle/>
      <a:p>
        <a:r>
          <a:rPr lang="en-US"/>
          <a:t>[@Pedro Jimenez] - can you run a basic cross tab on this. Channel the thinking from COBA, I don't know what groups to use, you guys can figure that out. Just gimme a handful of clear answers here. </a:t>
        </a:r>
      </a:p>
    </p188:txBody>
    <p188:extLst>
      <p:ext xmlns:p="http://schemas.openxmlformats.org/presentationml/2006/main" uri="{5BB2D875-25FF-4072-B9AC-8F64D62656EB}">
        <p228:taskDetails xmlns:p228="http://schemas.microsoft.com/office/powerpoint/2022/08/main">
          <p228:history>
            <p228:event time="2024-01-18T01:48:40.117" id="{876BB8B2-A85C-44A4-9F25-4E68177FFA08}">
              <p228:atrbtn authorId="{EBB60DDC-6C57-EE2D-D8DC-EC9D596CE74D}"/>
              <p228:anchr>
                <p228:comment id="{3911877F-C747-4E8E-A482-846234BEA613}"/>
              </p228:anchr>
              <p228:add/>
            </p228:event>
            <p228:event time="2024-01-18T01:48:40.117" id="{5EA035AA-1A41-480F-9097-224DC1D7DB24}">
              <p228:atrbtn authorId="{EBB60DDC-6C57-EE2D-D8DC-EC9D596CE74D}"/>
              <p228:anchr>
                <p228:comment id="{3911877F-C747-4E8E-A482-846234BEA613}"/>
              </p228:anchr>
              <p228:asgn authorId="{E0EFE584-B483-E3AD-AE60-7B737639779E}"/>
            </p228:event>
            <p228:event time="2024-01-18T01:48:40.117" id="{5FC3DB03-6DB2-4604-B59E-30886B5CB00A}">
              <p228:atrbtn authorId="{EBB60DDC-6C57-EE2D-D8DC-EC9D596CE74D}"/>
              <p228:anchr>
                <p228:comment id="{3911877F-C747-4E8E-A482-846234BEA613}"/>
              </p228:anchr>
              <p228:title val="@Pedro Jimenez - can you run a basic cross tab on this. Channel the thinking from COBA, I don't know what groups to use, you guys can figure that out. Just gimme a handful of clear answers here. "/>
            </p228:event>
            <p228:event time="2024-01-18T01:48:40.117" id="{D4431928-823B-4B01-91D7-C1E4A9C4FA36}">
              <p228:atrbtn authorId="{EBB60DDC-6C57-EE2D-D8DC-EC9D596CE74D}"/>
              <p228:anchr>
                <p228:comment id="{3911877F-C747-4E8E-A482-846234BEA613}"/>
              </p228:anchr>
              <p228:date stDt="2024-01-18T01:48:40.117" endDt="2024-01-18T01:48:40.117"/>
            </p228:event>
            <p228:event time="2024-01-18T20:33:49.840" id="{AA7FC2B8-E51D-4FF4-87A4-C7D5B79DBFB3}">
              <p228:atrbtn authorId="{E0EFE584-B483-E3AD-AE60-7B737639779E}"/>
              <p228:anchr>
                <p228:comment id="{00000000-0000-0000-0000-000000000000}"/>
              </p228:anchr>
              <p228:pcntCmplt val="100000"/>
            </p228:event>
          </p228:history>
        </p228:taskDetails>
      </p:ext>
    </p188:extLst>
  </p188:cm>
</p188:cmLst>
</file>

<file path=ppt/comments/modernComment_124_7D4214CB.xml><?xml version="1.0" encoding="utf-8"?>
<p188:cmLst xmlns:a="http://schemas.openxmlformats.org/drawingml/2006/main" xmlns:r="http://schemas.openxmlformats.org/officeDocument/2006/relationships" xmlns:p188="http://schemas.microsoft.com/office/powerpoint/2018/8/main">
  <p188:cm id="{D02ADE56-896F-4B31-AA88-B51200015F3D}" authorId="{EBB60DDC-6C57-EE2D-D8DC-EC9D596CE74D}" status="resolved" created="2024-01-16T23:19:20.099" complete="100000">
    <ac:deMkLst xmlns:ac="http://schemas.microsoft.com/office/drawing/2013/main/command">
      <pc:docMk xmlns:pc="http://schemas.microsoft.com/office/powerpoint/2013/main/command"/>
      <pc:sldMk xmlns:pc="http://schemas.microsoft.com/office/powerpoint/2013/main/command" cId="2101482699" sldId="292"/>
      <ac:graphicFrameMk id="3" creationId="{4AE3428E-2D9A-632A-054C-C3927240A0A8}"/>
    </ac:deMkLst>
    <p188:txBody>
      <a:bodyPr/>
      <a:lstStyle/>
      <a:p>
        <a:r>
          <a:rPr lang="en-US"/>
          <a:t>[@Pedro Jimenez] - change wording on "Gtrater" in the text. </a:t>
        </a:r>
      </a:p>
    </p188:txBody>
  </p188:cm>
  <p188:cm id="{EF4411B2-AF20-4971-A710-D67F12102DF5}" authorId="{EBB60DDC-6C57-EE2D-D8DC-EC9D596CE74D}" status="resolved" created="2024-01-18T01:50:30.986" startDate="2024-01-18T01:50:30.986" dueDate="2024-01-18T01:50:30.986" assignedTo="{E0EFE584-B483-E3AD-AE60-7B737639779E}" complete="100000" title="@Pedro Jimenez - would be a good spot to remove the parenthetical explanations so we can expand the text size here too. ">
    <ac:deMkLst xmlns:ac="http://schemas.microsoft.com/office/drawing/2013/main/command">
      <pc:docMk xmlns:pc="http://schemas.microsoft.com/office/powerpoint/2013/main/command"/>
      <pc:sldMk xmlns:pc="http://schemas.microsoft.com/office/powerpoint/2013/main/command" cId="2101482699" sldId="292"/>
      <ac:graphicFrameMk id="6" creationId="{4AE3428E-2D9A-632A-054C-C3927240A0A8}"/>
    </ac:deMkLst>
    <p188:txBody>
      <a:bodyPr/>
      <a:lstStyle/>
      <a:p>
        <a:r>
          <a:rPr lang="en-US"/>
          <a:t>[@Pedro Jimenez] - would be a good spot to remove the parenthetical explanations so we can expand the text size here too. </a:t>
        </a:r>
      </a:p>
    </p188:txBody>
    <p188:extLst>
      <p:ext xmlns:p="http://schemas.openxmlformats.org/presentationml/2006/main" uri="{5BB2D875-25FF-4072-B9AC-8F64D62656EB}">
        <p228:taskDetails xmlns:p228="http://schemas.microsoft.com/office/powerpoint/2022/08/main">
          <p228:history>
            <p228:event time="2024-01-18T01:50:30.986" id="{E097FF13-AA13-4013-8A10-55F0E99F7600}">
              <p228:atrbtn authorId="{EBB60DDC-6C57-EE2D-D8DC-EC9D596CE74D}"/>
              <p228:anchr>
                <p228:comment id="{EF4411B2-AF20-4971-A710-D67F12102DF5}"/>
              </p228:anchr>
              <p228:add/>
            </p228:event>
            <p228:event time="2024-01-18T01:50:30.986" id="{CADC28FC-5383-4351-9C3A-0E09969AC635}">
              <p228:atrbtn authorId="{EBB60DDC-6C57-EE2D-D8DC-EC9D596CE74D}"/>
              <p228:anchr>
                <p228:comment id="{EF4411B2-AF20-4971-A710-D67F12102DF5}"/>
              </p228:anchr>
              <p228:asgn authorId="{E0EFE584-B483-E3AD-AE60-7B737639779E}"/>
            </p228:event>
            <p228:event time="2024-01-18T01:50:30.986" id="{CC893B1B-91E0-4E70-98FA-B63D5A7B0AAA}">
              <p228:atrbtn authorId="{EBB60DDC-6C57-EE2D-D8DC-EC9D596CE74D}"/>
              <p228:anchr>
                <p228:comment id="{EF4411B2-AF20-4971-A710-D67F12102DF5}"/>
              </p228:anchr>
              <p228:title val="@Pedro Jimenez - would be a good spot to remove the parenthetical explanations so we can expand the text size here too. "/>
            </p228:event>
            <p228:event time="2024-01-18T01:50:30.986" id="{230E5A3C-5B7C-43A4-A8C2-67B89B2AD9E4}">
              <p228:atrbtn authorId="{EBB60DDC-6C57-EE2D-D8DC-EC9D596CE74D}"/>
              <p228:anchr>
                <p228:comment id="{EF4411B2-AF20-4971-A710-D67F12102DF5}"/>
              </p228:anchr>
              <p228:date stDt="2024-01-18T01:50:30.986" endDt="2024-01-18T01:50:30.986"/>
            </p228:event>
            <p228:event time="2024-01-18T20:46:09.839" id="{D634E3F4-05F1-4D7C-A3FA-02A4A28A63F8}">
              <p228:atrbtn authorId="{E0EFE584-B483-E3AD-AE60-7B737639779E}"/>
              <p228:anchr>
                <p228:comment id="{00000000-0000-0000-0000-000000000000}"/>
              </p228:anchr>
              <p228:pcntCmplt val="100000"/>
            </p228:event>
          </p228:history>
        </p228:taskDetails>
      </p:ext>
    </p188:extLst>
  </p188:cm>
</p188:cmLst>
</file>

<file path=ppt/comments/modernComment_12D_CEFACD9B.xml><?xml version="1.0" encoding="utf-8"?>
<p188:cmLst xmlns:a="http://schemas.openxmlformats.org/drawingml/2006/main" xmlns:r="http://schemas.openxmlformats.org/officeDocument/2006/relationships" xmlns:p188="http://schemas.microsoft.com/office/powerpoint/2018/8/main">
  <p188:cm id="{52CDFE81-6462-4414-8B16-C0E61A249C05}" authorId="{EBB60DDC-6C57-EE2D-D8DC-EC9D596CE74D}" status="resolved" created="2024-01-18T01:36:46.255" startDate="2024-01-18T01:36:46.255" dueDate="2024-01-18T01:36:46.255" assignedTo="{BA1C232D-1BA7-C16C-EAB9-8D5023A86590}" complete="100000" title="@Abigail Nyhus - can you touch this up tomorrow as I think you've figured out in the past how to just have one key at the bottom instead of repeating it? ">
    <ac:deMkLst xmlns:ac="http://schemas.microsoft.com/office/drawing/2013/main/command">
      <pc:docMk xmlns:pc="http://schemas.microsoft.com/office/powerpoint/2013/main/command"/>
      <pc:sldMk xmlns:pc="http://schemas.microsoft.com/office/powerpoint/2013/main/command" cId="3472543131" sldId="301"/>
      <ac:spMk id="2" creationId="{95DCD95B-A1C4-C2E5-DA1F-B5400DFF67BD}"/>
    </ac:deMkLst>
    <p188:txBody>
      <a:bodyPr/>
      <a:lstStyle/>
      <a:p>
        <a:r>
          <a:rPr lang="en-US"/>
          <a:t>[@Abigail Nyhus] - can you touch this up tomorrow as I think you've figured out in the past how to just have one key at the bottom instead of repeating it? </a:t>
        </a:r>
      </a:p>
    </p188:txBody>
    <p188:extLst>
      <p:ext xmlns:p="http://schemas.openxmlformats.org/presentationml/2006/main" uri="{5BB2D875-25FF-4072-B9AC-8F64D62656EB}">
        <p228:taskDetails xmlns:p228="http://schemas.microsoft.com/office/powerpoint/2022/08/main">
          <p228:history>
            <p228:event time="2024-01-18T01:36:46.255" id="{4EDF98FE-0E57-4D08-9E73-0CA09256F712}">
              <p228:atrbtn authorId="{EBB60DDC-6C57-EE2D-D8DC-EC9D596CE74D}"/>
              <p228:anchr>
                <p228:comment id="{52CDFE81-6462-4414-8B16-C0E61A249C05}"/>
              </p228:anchr>
              <p228:add/>
            </p228:event>
            <p228:event time="2024-01-18T01:36:46.255" id="{854D68F4-CD04-4767-9868-0D3C80F8B4ED}">
              <p228:atrbtn authorId="{EBB60DDC-6C57-EE2D-D8DC-EC9D596CE74D}"/>
              <p228:anchr>
                <p228:comment id="{52CDFE81-6462-4414-8B16-C0E61A249C05}"/>
              </p228:anchr>
              <p228:asgn authorId="{BA1C232D-1BA7-C16C-EAB9-8D5023A86590}"/>
            </p228:event>
            <p228:event time="2024-01-18T01:36:46.255" id="{0B26FD45-3C57-40BC-90AF-C044C2F109EA}">
              <p228:atrbtn authorId="{EBB60DDC-6C57-EE2D-D8DC-EC9D596CE74D}"/>
              <p228:anchr>
                <p228:comment id="{52CDFE81-6462-4414-8B16-C0E61A249C05}"/>
              </p228:anchr>
              <p228:title val="@Abigail Nyhus - can you touch this up tomorrow as I think you've figured out in the past how to just have one key at the bottom instead of repeating it? "/>
            </p228:event>
            <p228:event time="2024-01-18T01:36:46.255" id="{E4861BE8-D2D1-47F9-B98B-D1E2FB032E43}">
              <p228:atrbtn authorId="{EBB60DDC-6C57-EE2D-D8DC-EC9D596CE74D}"/>
              <p228:anchr>
                <p228:comment id="{52CDFE81-6462-4414-8B16-C0E61A249C05}"/>
              </p228:anchr>
              <p228:date stDt="2024-01-18T01:36:46.255" endDt="2024-01-18T01:36:46.255"/>
            </p228:event>
            <p228:event time="2024-01-18T02:26:05.220" id="{EB750FF7-CB5D-4ECF-A44B-02BC210DF75E}">
              <p228:atrbtn authorId="{BA1C232D-1BA7-C16C-EAB9-8D5023A86590}"/>
              <p228:anchr>
                <p228:comment id="{00000000-0000-0000-0000-000000000000}"/>
              </p228:anchr>
              <p228:pcntCmplt val="100000"/>
            </p228:event>
          </p228:history>
        </p228:taskDetails>
      </p:ext>
    </p188:extLst>
  </p188:cm>
  <p188:cm id="{DAB4F1F3-2CE2-492B-8129-4BB75FF659EE}" authorId="{EBB60DDC-6C57-EE2D-D8DC-EC9D596CE74D}" status="resolved" created="2024-01-18T01:38:07.651" startDate="2024-01-18T01:38:07.651" dueDate="2024-01-18T01:38:07.651" assignedTo="{E0EFE584-B483-E3AD-AE60-7B737639779E}" complete="100000" title="@Pedro Jimenez - this one is ordinal, in that we need to start with Too expensive, and work our way up to Very affordable, so please adjust and replace the charts, tomorrow. ">
    <ac:deMkLst xmlns:ac="http://schemas.microsoft.com/office/drawing/2013/main/command">
      <pc:docMk xmlns:pc="http://schemas.microsoft.com/office/powerpoint/2013/main/command"/>
      <pc:sldMk xmlns:pc="http://schemas.microsoft.com/office/powerpoint/2013/main/command" cId="3472543131" sldId="301"/>
      <ac:spMk id="6" creationId="{1C1B4B4C-8F25-7C49-0667-47E719E459D4}"/>
    </ac:deMkLst>
    <p188:txBody>
      <a:bodyPr/>
      <a:lstStyle/>
      <a:p>
        <a:r>
          <a:rPr lang="en-US"/>
          <a:t>[@Pedro Jimenez] - this one is ordinal, in that we need to start with Too expensive, and work our way up to Very affordable, so please adjust and replace the charts, tomorrow. </a:t>
        </a:r>
      </a:p>
    </p188:txBody>
    <p188:extLst>
      <p:ext xmlns:p="http://schemas.openxmlformats.org/presentationml/2006/main" uri="{5BB2D875-25FF-4072-B9AC-8F64D62656EB}">
        <p228:taskDetails xmlns:p228="http://schemas.microsoft.com/office/powerpoint/2022/08/main">
          <p228:history>
            <p228:event time="2024-01-18T01:38:07.651" id="{209FB7DC-28A4-4644-8C6B-85D05EAE83E2}">
              <p228:atrbtn authorId="{EBB60DDC-6C57-EE2D-D8DC-EC9D596CE74D}"/>
              <p228:anchr>
                <p228:comment id="{DAB4F1F3-2CE2-492B-8129-4BB75FF659EE}"/>
              </p228:anchr>
              <p228:add/>
            </p228:event>
            <p228:event time="2024-01-18T01:38:07.651" id="{022A7E79-F78E-41A0-8F29-9E411725291C}">
              <p228:atrbtn authorId="{EBB60DDC-6C57-EE2D-D8DC-EC9D596CE74D}"/>
              <p228:anchr>
                <p228:comment id="{DAB4F1F3-2CE2-492B-8129-4BB75FF659EE}"/>
              </p228:anchr>
              <p228:asgn authorId="{E0EFE584-B483-E3AD-AE60-7B737639779E}"/>
            </p228:event>
            <p228:event time="2024-01-18T01:38:07.651" id="{2A733534-B65A-48EE-8538-C1EA2D47BCB1}">
              <p228:atrbtn authorId="{EBB60DDC-6C57-EE2D-D8DC-EC9D596CE74D}"/>
              <p228:anchr>
                <p228:comment id="{DAB4F1F3-2CE2-492B-8129-4BB75FF659EE}"/>
              </p228:anchr>
              <p228:title val="@Pedro Jimenez - this one is ordinal, in that we need to start with Too expensive, and work our way up to Very affordable, so please adjust and replace the charts, tomorrow. "/>
            </p228:event>
            <p228:event time="2024-01-18T01:38:07.651" id="{5249AE7E-BBEE-4FC6-8CAD-DAA8C8F3C45B}">
              <p228:atrbtn authorId="{EBB60DDC-6C57-EE2D-D8DC-EC9D596CE74D}"/>
              <p228:anchr>
                <p228:comment id="{DAB4F1F3-2CE2-492B-8129-4BB75FF659EE}"/>
              </p228:anchr>
              <p228:date stDt="2024-01-18T01:38:07.651" endDt="2024-01-18T01:38:07.651"/>
            </p228:event>
            <p228:event time="2024-01-18T16:40:41.430" id="{0607C3E4-3DDD-42ED-BA2D-99204B8DD579}">
              <p228:atrbtn authorId="{E0EFE584-B483-E3AD-AE60-7B737639779E}"/>
              <p228:anchr>
                <p228:comment id="{00000000-0000-0000-0000-000000000000}"/>
              </p228:anchr>
              <p228:pcntCmplt val="100000"/>
            </p228:event>
          </p228:history>
        </p228:taskDetails>
      </p:ext>
    </p188:extLst>
  </p188:cm>
  <p188:cm id="{629B9CFF-3006-4626-9A64-88E02D29EE5B}" authorId="{EBB60DDC-6C57-EE2D-D8DC-EC9D596CE74D}" status="resolved" created="2024-01-18T22:34:26.899" startDate="2024-01-18T22:34:26.899" dueDate="2024-01-18T22:34:26.899" assignedTo="{E0EFE584-B483-E3AD-AE60-7B737639779E}" complete="100000" title="@Pedro Jimenez -can you change these labels to %ages please? I just added them. ">
    <pc:sldMkLst xmlns:pc="http://schemas.microsoft.com/office/powerpoint/2013/main/command">
      <pc:docMk/>
      <pc:sldMk cId="3472543131" sldId="301"/>
    </pc:sldMkLst>
    <p188:txBody>
      <a:bodyPr/>
      <a:lstStyle/>
      <a:p>
        <a:r>
          <a:rPr lang="en-US"/>
          <a:t>[@Pedro Jimenez] -can you change these labels to %ages please? I just added them. </a:t>
        </a:r>
      </a:p>
    </p188:txBody>
    <p188:extLst>
      <p:ext xmlns:p="http://schemas.openxmlformats.org/presentationml/2006/main" uri="{5BB2D875-25FF-4072-B9AC-8F64D62656EB}">
        <p228:taskDetails xmlns:p228="http://schemas.microsoft.com/office/powerpoint/2022/08/main">
          <p228:history>
            <p228:event time="2024-01-18T22:34:26.899" id="{D55A9532-82E1-4EFF-845D-CECDB792D219}">
              <p228:atrbtn authorId="{EBB60DDC-6C57-EE2D-D8DC-EC9D596CE74D}"/>
              <p228:anchr>
                <p228:comment id="{629B9CFF-3006-4626-9A64-88E02D29EE5B}"/>
              </p228:anchr>
              <p228:add/>
            </p228:event>
            <p228:event time="2024-01-18T22:34:26.899" id="{9DD16C35-9894-40F3-9CEF-7202278D6097}">
              <p228:atrbtn authorId="{EBB60DDC-6C57-EE2D-D8DC-EC9D596CE74D}"/>
              <p228:anchr>
                <p228:comment id="{629B9CFF-3006-4626-9A64-88E02D29EE5B}"/>
              </p228:anchr>
              <p228:asgn authorId="{E0EFE584-B483-E3AD-AE60-7B737639779E}"/>
            </p228:event>
            <p228:event time="2024-01-18T22:34:26.899" id="{1184ED70-8B3D-445E-A3BD-F978C7B7EE24}">
              <p228:atrbtn authorId="{EBB60DDC-6C57-EE2D-D8DC-EC9D596CE74D}"/>
              <p228:anchr>
                <p228:comment id="{629B9CFF-3006-4626-9A64-88E02D29EE5B}"/>
              </p228:anchr>
              <p228:title val="@Pedro Jimenez -can you change these labels to %ages please? I just added them. "/>
            </p228:event>
            <p228:event time="2024-01-18T22:34:26.899" id="{0FA67C78-3F4E-4E77-B527-DB005FB024B1}">
              <p228:atrbtn authorId="{EBB60DDC-6C57-EE2D-D8DC-EC9D596CE74D}"/>
              <p228:anchr>
                <p228:comment id="{629B9CFF-3006-4626-9A64-88E02D29EE5B}"/>
              </p228:anchr>
              <p228:date stDt="2024-01-18T22:34:26.899" endDt="2024-01-18T22:34:26.899"/>
            </p228:event>
            <p228:event time="2024-01-18T23:02:57.506" id="{4BC241EB-E03B-4230-A8B4-E580822233F0}">
              <p228:atrbtn authorId="{E0EFE584-B483-E3AD-AE60-7B737639779E}"/>
              <p228:anchr>
                <p228:comment id="{00000000-0000-0000-0000-000000000000}"/>
              </p228:anchr>
              <p228:pcntCmplt val="100000"/>
            </p228:event>
          </p228:history>
        </p228:taskDetails>
      </p:ext>
    </p188:extLst>
  </p188:cm>
</p188:cmLst>
</file>

<file path=ppt/comments/modernComment_132_1B87C5E1.xml><?xml version="1.0" encoding="utf-8"?>
<p188:cmLst xmlns:a="http://schemas.openxmlformats.org/drawingml/2006/main" xmlns:r="http://schemas.openxmlformats.org/officeDocument/2006/relationships" xmlns:p188="http://schemas.microsoft.com/office/powerpoint/2018/8/main">
  <p188:cm id="{2AAEA2F5-A789-4B3B-8C8B-4B8156282FA6}" authorId="{EBB60DDC-6C57-EE2D-D8DC-EC9D596CE74D}" status="resolved" created="2024-01-17T19:44:10.560" complete="100000">
    <ac:deMkLst xmlns:ac="http://schemas.microsoft.com/office/drawing/2013/main/command">
      <pc:docMk xmlns:pc="http://schemas.microsoft.com/office/powerpoint/2013/main/command"/>
      <pc:sldMk xmlns:pc="http://schemas.microsoft.com/office/powerpoint/2013/main/command" cId="461882849" sldId="306"/>
      <ac:picMk id="3" creationId="{1694156E-9EE9-0C27-A77B-CBB8029584D4}"/>
    </ac:deMkLst>
    <p188:txBody>
      <a:bodyPr/>
      <a:lstStyle/>
      <a:p>
        <a:r>
          <a:rPr lang="en-US"/>
          <a:t>[@Pedro Jimenez] - add the intro slide to this section that I showed you from Frankfort (you may have to go back to SL to get the exact terminology we used for the KGB survey). </a:t>
        </a:r>
      </a:p>
    </p188:txBody>
  </p188:cm>
</p188:cmLst>
</file>

<file path=ppt/comments/modernComment_136_6406EF4F.xml><?xml version="1.0" encoding="utf-8"?>
<p188:cmLst xmlns:a="http://schemas.openxmlformats.org/drawingml/2006/main" xmlns:r="http://schemas.openxmlformats.org/officeDocument/2006/relationships" xmlns:p188="http://schemas.microsoft.com/office/powerpoint/2018/8/main">
  <p188:cm id="{5BC5F117-C5AA-4949-9F0B-F38217487B54}" authorId="{EBB60DDC-6C57-EE2D-D8DC-EC9D596CE74D}" status="resolved" created="2024-01-18T01:28:22.486" startDate="2024-01-18T01:28:22.486" dueDate="2024-01-18T01:28:22.486" assignedTo="{BA1C232D-1BA7-C16C-EAB9-8D5023A86590}" complete="100000" title="@Abigail Nyhus - can you make this prettier tomorrow with some text boxes or something? ">
    <ac:deMkLst xmlns:ac="http://schemas.microsoft.com/office/drawing/2013/main/command">
      <pc:docMk xmlns:pc="http://schemas.microsoft.com/office/powerpoint/2013/main/command"/>
      <pc:sldMk xmlns:pc="http://schemas.microsoft.com/office/powerpoint/2013/main/command" cId="1678176079" sldId="310"/>
      <ac:spMk id="2" creationId="{4DDCB64E-5BA6-D9C7-3541-324852EE1E8B}"/>
    </ac:deMkLst>
    <p188:txBody>
      <a:bodyPr/>
      <a:lstStyle/>
      <a:p>
        <a:r>
          <a:rPr lang="en-US"/>
          <a:t>[@Abigail Nyhus] - can you make this prettier tomorrow with some text boxes or something? </a:t>
        </a:r>
      </a:p>
    </p188:txBody>
    <p188:extLst>
      <p:ext xmlns:p="http://schemas.openxmlformats.org/presentationml/2006/main" uri="{5BB2D875-25FF-4072-B9AC-8F64D62656EB}">
        <p228:taskDetails xmlns:p228="http://schemas.microsoft.com/office/powerpoint/2022/08/main">
          <p228:history>
            <p228:event time="2024-01-18T01:28:22.486" id="{CFBC2F6C-8B51-41DE-8899-97DF89C60697}">
              <p228:atrbtn authorId="{EBB60DDC-6C57-EE2D-D8DC-EC9D596CE74D}"/>
              <p228:anchr>
                <p228:comment id="{5BC5F117-C5AA-4949-9F0B-F38217487B54}"/>
              </p228:anchr>
              <p228:add/>
            </p228:event>
            <p228:event time="2024-01-18T01:28:22.486" id="{C8D71470-B43B-48A4-98EB-7F50FD9A0217}">
              <p228:atrbtn authorId="{EBB60DDC-6C57-EE2D-D8DC-EC9D596CE74D}"/>
              <p228:anchr>
                <p228:comment id="{5BC5F117-C5AA-4949-9F0B-F38217487B54}"/>
              </p228:anchr>
              <p228:asgn authorId="{BA1C232D-1BA7-C16C-EAB9-8D5023A86590}"/>
            </p228:event>
            <p228:event time="2024-01-18T01:28:22.486" id="{5060592E-EC38-4BBB-BA95-77E049C2DBDD}">
              <p228:atrbtn authorId="{EBB60DDC-6C57-EE2D-D8DC-EC9D596CE74D}"/>
              <p228:anchr>
                <p228:comment id="{5BC5F117-C5AA-4949-9F0B-F38217487B54}"/>
              </p228:anchr>
              <p228:title val="@Abigail Nyhus - can you make this prettier tomorrow with some text boxes or something? "/>
            </p228:event>
            <p228:event time="2024-01-18T01:28:22.486" id="{58B9BB41-BA06-4BF4-B2AC-E22A4BFBE399}">
              <p228:atrbtn authorId="{EBB60DDC-6C57-EE2D-D8DC-EC9D596CE74D}"/>
              <p228:anchr>
                <p228:comment id="{5BC5F117-C5AA-4949-9F0B-F38217487B54}"/>
              </p228:anchr>
              <p228:date stDt="2024-01-18T01:28:22.486" endDt="2024-01-18T01:28:22.486"/>
            </p228:event>
            <p228:event time="2024-01-18T16:53:39.388" id="{7AF7EA06-1ADA-40E5-B205-6BF5B04D3A35}">
              <p228:atrbtn authorId="{BA1C232D-1BA7-C16C-EAB9-8D5023A86590}"/>
              <p228:anchr>
                <p228:comment id="{00000000-0000-0000-0000-000000000000}"/>
              </p228:anchr>
              <p228:pcntCmplt val="100000"/>
            </p228:event>
          </p228:history>
        </p228:taskDetails>
      </p:ext>
    </p188:extLst>
  </p188:cm>
</p188:cmLst>
</file>

<file path=ppt/comments/modernComment_13C_3A069A74.xml><?xml version="1.0" encoding="utf-8"?>
<p188:cmLst xmlns:a="http://schemas.openxmlformats.org/drawingml/2006/main" xmlns:r="http://schemas.openxmlformats.org/officeDocument/2006/relationships" xmlns:p188="http://schemas.microsoft.com/office/powerpoint/2018/8/main">
  <p188:cm id="{D514BBF8-0993-462A-B83B-BD3D3B48121D}" authorId="{EBB60DDC-6C57-EE2D-D8DC-EC9D596CE74D}" status="resolved" created="2024-01-17T23:48:09.076" startDate="2024-01-17T23:48:09.076" dueDate="2024-01-17T23:48:09.076" assignedTo="{E0EFE584-B483-E3AD-AE60-7B737639779E}" complete="100000" title="@Pedro Jimenez can you add an &quot;average&quot; bar to this across the whole time frame? Both of the images. ">
    <ac:deMkLst xmlns:ac="http://schemas.microsoft.com/office/drawing/2013/main/command">
      <pc:docMk xmlns:pc="http://schemas.microsoft.com/office/powerpoint/2013/main/command"/>
      <pc:sldMk xmlns:pc="http://schemas.microsoft.com/office/powerpoint/2013/main/command" cId="973511284" sldId="316"/>
      <ac:graphicFrameMk id="3" creationId="{C9C00B09-4840-3D7F-3A33-9BF90D1CD594}"/>
    </ac:deMkLst>
    <p188:txBody>
      <a:bodyPr/>
      <a:lstStyle/>
      <a:p>
        <a:r>
          <a:rPr lang="en-US"/>
          <a:t>[@Pedro Jimenez] can you add an "average" bar to this across the whole time frame? Both of the images. </a:t>
        </a:r>
      </a:p>
    </p188:txBody>
    <p188:extLst>
      <p:ext xmlns:p="http://schemas.openxmlformats.org/presentationml/2006/main" uri="{5BB2D875-25FF-4072-B9AC-8F64D62656EB}">
        <p228:taskDetails xmlns:p228="http://schemas.microsoft.com/office/powerpoint/2022/08/main">
          <p228:history>
            <p228:event time="2024-01-17T23:48:09.076" id="{098B50E9-1E6D-4B7E-BBC0-FFF4AC47F92E}">
              <p228:atrbtn authorId="{EBB60DDC-6C57-EE2D-D8DC-EC9D596CE74D}"/>
              <p228:anchr>
                <p228:comment id="{D514BBF8-0993-462A-B83B-BD3D3B48121D}"/>
              </p228:anchr>
              <p228:add/>
            </p228:event>
            <p228:event time="2024-01-17T23:48:09.076" id="{F3AAF33B-C184-459B-B1E0-F0E181D6E63B}">
              <p228:atrbtn authorId="{EBB60DDC-6C57-EE2D-D8DC-EC9D596CE74D}"/>
              <p228:anchr>
                <p228:comment id="{D514BBF8-0993-462A-B83B-BD3D3B48121D}"/>
              </p228:anchr>
              <p228:asgn authorId="{E0EFE584-B483-E3AD-AE60-7B737639779E}"/>
            </p228:event>
            <p228:event time="2024-01-17T23:48:09.076" id="{8F81FEC0-CF9B-4558-B379-C0EB948F37B9}">
              <p228:atrbtn authorId="{EBB60DDC-6C57-EE2D-D8DC-EC9D596CE74D}"/>
              <p228:anchr>
                <p228:comment id="{D514BBF8-0993-462A-B83B-BD3D3B48121D}"/>
              </p228:anchr>
              <p228:title val="@Pedro Jimenez can you add an &quot;average&quot; bar to this across the whole time frame? Both of the images. "/>
            </p228:event>
            <p228:event time="2024-01-17T23:48:09.076" id="{F56DAC29-4354-4BAB-9E4F-EB48304104D7}">
              <p228:atrbtn authorId="{EBB60DDC-6C57-EE2D-D8DC-EC9D596CE74D}"/>
              <p228:anchr>
                <p228:comment id="{D514BBF8-0993-462A-B83B-BD3D3B48121D}"/>
              </p228:anchr>
              <p228:date stDt="2024-01-17T23:48:09.076" endDt="2024-01-17T23:48:09.076"/>
            </p228:event>
            <p228:event time="2024-01-18T00:30:05.096" id="{CC2281E9-4FBE-422F-935E-C78128D977DB}">
              <p228:atrbtn authorId="{E0EFE584-B483-E3AD-AE60-7B737639779E}"/>
              <p228:anchr>
                <p228:comment id="{00000000-0000-0000-0000-000000000000}"/>
              </p228:anchr>
              <p228:pcntCmplt val="100000"/>
            </p228:event>
          </p228:history>
        </p228:taskDetails>
      </p:ext>
    </p188:extLst>
  </p188:cm>
  <p188:cm id="{23E35F28-593A-40C8-9A77-67C8A317B7E4}" authorId="{EBB60DDC-6C57-EE2D-D8DC-EC9D596CE74D}" status="resolved" created="2024-01-18T01:57:00.589" startDate="2024-01-18T01:57:00.589" dueDate="2024-01-18T01:57:00.589" assignedTo="{E0EFE584-B483-E3AD-AE60-7B737639779E}" complete="100000" title="@Pedro Jimenez - is this source right? Seems off. ">
    <ac:deMkLst xmlns:ac="http://schemas.microsoft.com/office/drawing/2013/main/command">
      <pc:docMk xmlns:pc="http://schemas.microsoft.com/office/powerpoint/2013/main/command"/>
      <pc:sldMk xmlns:pc="http://schemas.microsoft.com/office/powerpoint/2013/main/command" cId="973511284" sldId="316"/>
      <ac:spMk id="9" creationId="{809C5A69-056E-BDEB-3133-4E69BBD644AD}"/>
    </ac:deMkLst>
    <p188:replyLst>
      <p188:reply id="{93C451FA-FC79-43CA-9DC4-91D3A1047AA3}" authorId="{E0EFE584-B483-E3AD-AE60-7B737639779E}" created="2024-01-18T20:50:01.021">
        <p188:txBody>
          <a:bodyPr/>
          <a:lstStyle/>
          <a:p>
            <a:r>
              <a:rPr lang="en-US"/>
              <a:t>Yeah, oddly enough their labor department also has their housing stats. I made the citation more specific now, though.</a:t>
            </a:r>
          </a:p>
        </p188:txBody>
      </p188:reply>
    </p188:replyLst>
    <p188:txBody>
      <a:bodyPr/>
      <a:lstStyle/>
      <a:p>
        <a:r>
          <a:rPr lang="en-US"/>
          <a:t>[@Pedro Jimenez] - is this source right? Seems off. </a:t>
        </a:r>
      </a:p>
    </p188:txBody>
    <p188:extLst>
      <p:ext xmlns:p="http://schemas.openxmlformats.org/presentationml/2006/main" uri="{5BB2D875-25FF-4072-B9AC-8F64D62656EB}">
        <p228:taskDetails xmlns:p228="http://schemas.microsoft.com/office/powerpoint/2022/08/main">
          <p228:history>
            <p228:event time="2024-01-18T01:57:00.589" id="{D6445008-3BB7-40B8-8C35-66C743E76F82}">
              <p228:atrbtn authorId="{EBB60DDC-6C57-EE2D-D8DC-EC9D596CE74D}"/>
              <p228:anchr>
                <p228:comment id="{23E35F28-593A-40C8-9A77-67C8A317B7E4}"/>
              </p228:anchr>
              <p228:add/>
            </p228:event>
            <p228:event time="2024-01-18T01:57:00.589" id="{9B342597-1381-46D2-90E3-AE73F831CA3B}">
              <p228:atrbtn authorId="{EBB60DDC-6C57-EE2D-D8DC-EC9D596CE74D}"/>
              <p228:anchr>
                <p228:comment id="{23E35F28-593A-40C8-9A77-67C8A317B7E4}"/>
              </p228:anchr>
              <p228:asgn authorId="{E0EFE584-B483-E3AD-AE60-7B737639779E}"/>
            </p228:event>
            <p228:event time="2024-01-18T01:57:00.589" id="{594E0CAF-F7B9-40A6-8BD2-228EEAD55CB8}">
              <p228:atrbtn authorId="{EBB60DDC-6C57-EE2D-D8DC-EC9D596CE74D}"/>
              <p228:anchr>
                <p228:comment id="{23E35F28-593A-40C8-9A77-67C8A317B7E4}"/>
              </p228:anchr>
              <p228:title val="@Pedro Jimenez - is this source right? Seems off. "/>
            </p228:event>
            <p228:event time="2024-01-18T01:57:00.589" id="{BFFD9C9A-7589-43F5-BEDE-54E04639850F}">
              <p228:atrbtn authorId="{EBB60DDC-6C57-EE2D-D8DC-EC9D596CE74D}"/>
              <p228:anchr>
                <p228:comment id="{23E35F28-593A-40C8-9A77-67C8A317B7E4}"/>
              </p228:anchr>
              <p228:date stDt="2024-01-18T01:57:00.589" endDt="2024-01-18T01:57:00.589"/>
            </p228:event>
            <p228:event time="2024-01-18T20:50:03.801" id="{D0EA10C7-EFE4-4748-815E-35FEBDF16391}">
              <p228:atrbtn authorId="{E0EFE584-B483-E3AD-AE60-7B737639779E}"/>
              <p228:anchr>
                <p228:comment id="{00000000-0000-0000-0000-000000000000}"/>
              </p228:anchr>
              <p228:pcntCmplt val="100000"/>
            </p228:event>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E0059-CDCA-4BAE-807B-880F51AFE3B1}" type="doc">
      <dgm:prSet loTypeId="urn:microsoft.com/office/officeart/2005/8/layout/hProcess9" loCatId="process" qsTypeId="urn:microsoft.com/office/officeart/2005/8/quickstyle/simple1" qsCatId="simple" csTypeId="urn:microsoft.com/office/officeart/2005/8/colors/accent3_1" csCatId="accent3" phldr="1"/>
      <dgm:spPr/>
      <dgm:t>
        <a:bodyPr/>
        <a:lstStyle/>
        <a:p>
          <a:endParaRPr lang="en-US"/>
        </a:p>
      </dgm:t>
    </dgm:pt>
    <dgm:pt modelId="{A3F115AF-5653-407F-B491-487C71B92A0B}">
      <dgm:prSet phldrT="[Text]"/>
      <dgm:spPr>
        <a:ln w="38100">
          <a:solidFill>
            <a:schemeClr val="accent4">
              <a:lumMod val="75000"/>
            </a:schemeClr>
          </a:solidFill>
        </a:ln>
      </dgm:spPr>
      <dgm:t>
        <a:bodyPr/>
        <a:lstStyle/>
        <a:p>
          <a:r>
            <a:rPr lang="en-US">
              <a:latin typeface="Avenir Next LT Pro" panose="020B0504020202020204" pitchFamily="34" charset="0"/>
            </a:rPr>
            <a:t>Project Overview &amp; Update</a:t>
          </a:r>
        </a:p>
      </dgm:t>
    </dgm:pt>
    <dgm:pt modelId="{557D1942-9DD8-430E-83B4-D62514620E04}" type="parTrans" cxnId="{72B29C6E-5CF4-4B1F-B7AD-1E1375BBC9F6}">
      <dgm:prSet/>
      <dgm:spPr/>
      <dgm:t>
        <a:bodyPr/>
        <a:lstStyle/>
        <a:p>
          <a:endParaRPr lang="en-US">
            <a:latin typeface="Avenir Next LT Pro" panose="020B0504020202020204" pitchFamily="34" charset="0"/>
          </a:endParaRPr>
        </a:p>
      </dgm:t>
    </dgm:pt>
    <dgm:pt modelId="{1F27EB4E-FBD6-433D-A7FB-5385F828CCDB}" type="sibTrans" cxnId="{72B29C6E-5CF4-4B1F-B7AD-1E1375BBC9F6}">
      <dgm:prSet/>
      <dgm:spPr/>
      <dgm:t>
        <a:bodyPr/>
        <a:lstStyle/>
        <a:p>
          <a:endParaRPr lang="en-US">
            <a:latin typeface="Avenir Next LT Pro" panose="020B0504020202020204" pitchFamily="34" charset="0"/>
          </a:endParaRPr>
        </a:p>
      </dgm:t>
    </dgm:pt>
    <dgm:pt modelId="{E472A36E-9EA1-404C-975D-7FB171A7F8D9}">
      <dgm:prSet phldrT="[Text]"/>
      <dgm:spPr>
        <a:ln w="38100">
          <a:solidFill>
            <a:schemeClr val="accent4">
              <a:lumMod val="75000"/>
            </a:schemeClr>
          </a:solidFill>
        </a:ln>
      </dgm:spPr>
      <dgm:t>
        <a:bodyPr/>
        <a:lstStyle/>
        <a:p>
          <a:r>
            <a:rPr lang="en-US">
              <a:latin typeface="Avenir Next LT Pro" panose="020B0504020202020204" pitchFamily="34" charset="0"/>
            </a:rPr>
            <a:t>Community Survey Summary</a:t>
          </a:r>
        </a:p>
      </dgm:t>
    </dgm:pt>
    <dgm:pt modelId="{60483142-38BE-4381-9231-25B17ECC4391}" type="parTrans" cxnId="{633090A8-C5AE-48FF-817F-CC3790593B97}">
      <dgm:prSet/>
      <dgm:spPr/>
      <dgm:t>
        <a:bodyPr/>
        <a:lstStyle/>
        <a:p>
          <a:endParaRPr lang="en-US">
            <a:latin typeface="Avenir Next LT Pro" panose="020B0504020202020204" pitchFamily="34" charset="0"/>
          </a:endParaRPr>
        </a:p>
      </dgm:t>
    </dgm:pt>
    <dgm:pt modelId="{919F9DC3-43EE-4E28-BC6C-891A2BE42D67}" type="sibTrans" cxnId="{633090A8-C5AE-48FF-817F-CC3790593B97}">
      <dgm:prSet/>
      <dgm:spPr/>
      <dgm:t>
        <a:bodyPr/>
        <a:lstStyle/>
        <a:p>
          <a:endParaRPr lang="en-US">
            <a:latin typeface="Avenir Next LT Pro" panose="020B0504020202020204" pitchFamily="34" charset="0"/>
          </a:endParaRPr>
        </a:p>
      </dgm:t>
    </dgm:pt>
    <dgm:pt modelId="{238293C1-804A-4C43-AC44-21F7AD30416F}">
      <dgm:prSet phldrT="[Text]"/>
      <dgm:spPr>
        <a:ln w="38100">
          <a:solidFill>
            <a:schemeClr val="accent4">
              <a:lumMod val="75000"/>
            </a:schemeClr>
          </a:solidFill>
        </a:ln>
      </dgm:spPr>
      <dgm:t>
        <a:bodyPr/>
        <a:lstStyle/>
        <a:p>
          <a:r>
            <a:rPr lang="en-US">
              <a:latin typeface="Avenir Next LT Pro" panose="020B0504020202020204" pitchFamily="34" charset="0"/>
            </a:rPr>
            <a:t>Policy Related Questions</a:t>
          </a:r>
        </a:p>
      </dgm:t>
    </dgm:pt>
    <dgm:pt modelId="{93136EED-4F07-4BB8-B1AD-397B59A288CA}" type="parTrans" cxnId="{41B5EB96-FDE1-403E-B84C-516B8A3DA191}">
      <dgm:prSet/>
      <dgm:spPr/>
      <dgm:t>
        <a:bodyPr/>
        <a:lstStyle/>
        <a:p>
          <a:endParaRPr lang="en-US">
            <a:latin typeface="Avenir Next LT Pro" panose="020B0504020202020204" pitchFamily="34" charset="0"/>
          </a:endParaRPr>
        </a:p>
      </dgm:t>
    </dgm:pt>
    <dgm:pt modelId="{C89CAA6F-9DB7-4C1D-8E5A-8DCB54664D7B}" type="sibTrans" cxnId="{41B5EB96-FDE1-403E-B84C-516B8A3DA191}">
      <dgm:prSet/>
      <dgm:spPr/>
      <dgm:t>
        <a:bodyPr/>
        <a:lstStyle/>
        <a:p>
          <a:endParaRPr lang="en-US">
            <a:latin typeface="Avenir Next LT Pro" panose="020B0504020202020204" pitchFamily="34" charset="0"/>
          </a:endParaRPr>
        </a:p>
      </dgm:t>
    </dgm:pt>
    <dgm:pt modelId="{3A1C37D2-E44F-4FAA-9728-7A0AE16715D8}">
      <dgm:prSet phldrT="[Text]"/>
      <dgm:spPr>
        <a:ln w="38100">
          <a:solidFill>
            <a:schemeClr val="accent4">
              <a:lumMod val="75000"/>
            </a:schemeClr>
          </a:solidFill>
        </a:ln>
      </dgm:spPr>
      <dgm:t>
        <a:bodyPr/>
        <a:lstStyle/>
        <a:p>
          <a:r>
            <a:rPr lang="en-US">
              <a:latin typeface="Avenir Next LT Pro" panose="020B0504020202020204" pitchFamily="34" charset="0"/>
            </a:rPr>
            <a:t>Demographic &amp; Housing Metrics</a:t>
          </a:r>
        </a:p>
      </dgm:t>
    </dgm:pt>
    <dgm:pt modelId="{901062F7-D015-4184-92BB-138F36C3DD49}" type="parTrans" cxnId="{25886375-1662-4B94-85F5-1941EFAC0252}">
      <dgm:prSet/>
      <dgm:spPr/>
      <dgm:t>
        <a:bodyPr/>
        <a:lstStyle/>
        <a:p>
          <a:endParaRPr lang="en-US">
            <a:latin typeface="Avenir Next LT Pro" panose="020B0504020202020204" pitchFamily="34" charset="0"/>
          </a:endParaRPr>
        </a:p>
      </dgm:t>
    </dgm:pt>
    <dgm:pt modelId="{978FD506-4B89-40F5-9094-65527BB014E6}" type="sibTrans" cxnId="{25886375-1662-4B94-85F5-1941EFAC0252}">
      <dgm:prSet/>
      <dgm:spPr/>
      <dgm:t>
        <a:bodyPr/>
        <a:lstStyle/>
        <a:p>
          <a:endParaRPr lang="en-US">
            <a:latin typeface="Avenir Next LT Pro" panose="020B0504020202020204" pitchFamily="34" charset="0"/>
          </a:endParaRPr>
        </a:p>
      </dgm:t>
    </dgm:pt>
    <dgm:pt modelId="{44AAF356-FA15-4D3D-BCE2-B729B1993DFB}">
      <dgm:prSet phldrT="[Text]"/>
      <dgm:spPr>
        <a:ln w="38100">
          <a:solidFill>
            <a:schemeClr val="accent4">
              <a:lumMod val="75000"/>
            </a:schemeClr>
          </a:solidFill>
        </a:ln>
      </dgm:spPr>
      <dgm:t>
        <a:bodyPr/>
        <a:lstStyle/>
        <a:p>
          <a:r>
            <a:rPr lang="en-US">
              <a:latin typeface="Avenir Next LT Pro" panose="020B0504020202020204" pitchFamily="34" charset="0"/>
            </a:rPr>
            <a:t>Next Steps</a:t>
          </a:r>
        </a:p>
      </dgm:t>
    </dgm:pt>
    <dgm:pt modelId="{90146563-DD33-4D38-9D03-926666637952}" type="parTrans" cxnId="{042BF9DC-1322-4135-8BBC-E29C05E5A6D5}">
      <dgm:prSet/>
      <dgm:spPr/>
      <dgm:t>
        <a:bodyPr/>
        <a:lstStyle/>
        <a:p>
          <a:endParaRPr lang="en-US">
            <a:latin typeface="Avenir Next LT Pro" panose="020B0504020202020204" pitchFamily="34" charset="0"/>
          </a:endParaRPr>
        </a:p>
      </dgm:t>
    </dgm:pt>
    <dgm:pt modelId="{A0C07138-9DB4-4C10-8DD2-32F172A1ADCC}" type="sibTrans" cxnId="{042BF9DC-1322-4135-8BBC-E29C05E5A6D5}">
      <dgm:prSet/>
      <dgm:spPr/>
      <dgm:t>
        <a:bodyPr/>
        <a:lstStyle/>
        <a:p>
          <a:endParaRPr lang="en-US">
            <a:latin typeface="Avenir Next LT Pro" panose="020B0504020202020204" pitchFamily="34" charset="0"/>
          </a:endParaRPr>
        </a:p>
      </dgm:t>
    </dgm:pt>
    <dgm:pt modelId="{97185B04-8ECC-4BF9-A917-CCDA47BF81E7}">
      <dgm:prSet phldrT="[Text]"/>
      <dgm:spPr>
        <a:ln w="38100">
          <a:solidFill>
            <a:schemeClr val="accent4">
              <a:lumMod val="75000"/>
            </a:schemeClr>
          </a:solidFill>
        </a:ln>
      </dgm:spPr>
      <dgm:t>
        <a:bodyPr/>
        <a:lstStyle/>
        <a:p>
          <a:r>
            <a:rPr lang="en-US">
              <a:latin typeface="Avenir Next LT Pro" panose="020B0504020202020204" pitchFamily="34" charset="0"/>
            </a:rPr>
            <a:t>Housing Types Preferences</a:t>
          </a:r>
        </a:p>
      </dgm:t>
    </dgm:pt>
    <dgm:pt modelId="{438F2052-DA48-470C-8CFA-4C48B4B02CB5}" type="parTrans" cxnId="{A311408F-D040-4561-A64D-5BD3C80A5151}">
      <dgm:prSet/>
      <dgm:spPr/>
      <dgm:t>
        <a:bodyPr/>
        <a:lstStyle/>
        <a:p>
          <a:endParaRPr lang="en-US"/>
        </a:p>
      </dgm:t>
    </dgm:pt>
    <dgm:pt modelId="{A4386C44-CACB-440F-B00B-180EC05D2307}" type="sibTrans" cxnId="{A311408F-D040-4561-A64D-5BD3C80A5151}">
      <dgm:prSet/>
      <dgm:spPr/>
      <dgm:t>
        <a:bodyPr/>
        <a:lstStyle/>
        <a:p>
          <a:endParaRPr lang="en-US"/>
        </a:p>
      </dgm:t>
    </dgm:pt>
    <dgm:pt modelId="{CA590DB1-A503-480B-88C4-60ADDD1AA529}" type="pres">
      <dgm:prSet presAssocID="{90EE0059-CDCA-4BAE-807B-880F51AFE3B1}" presName="CompostProcess" presStyleCnt="0">
        <dgm:presLayoutVars>
          <dgm:dir/>
          <dgm:resizeHandles val="exact"/>
        </dgm:presLayoutVars>
      </dgm:prSet>
      <dgm:spPr/>
    </dgm:pt>
    <dgm:pt modelId="{8E856BD8-6B54-41E5-AEB4-7A396E0FC1BB}" type="pres">
      <dgm:prSet presAssocID="{90EE0059-CDCA-4BAE-807B-880F51AFE3B1}" presName="arrow" presStyleLbl="bgShp" presStyleIdx="0" presStyleCnt="1"/>
      <dgm:spPr/>
    </dgm:pt>
    <dgm:pt modelId="{00D2083B-B0D8-449F-9500-23DCEFAD04C9}" type="pres">
      <dgm:prSet presAssocID="{90EE0059-CDCA-4BAE-807B-880F51AFE3B1}" presName="linearProcess" presStyleCnt="0"/>
      <dgm:spPr/>
    </dgm:pt>
    <dgm:pt modelId="{26F3A20E-4316-4567-A41F-CCA8E0BE2D73}" type="pres">
      <dgm:prSet presAssocID="{A3F115AF-5653-407F-B491-487C71B92A0B}" presName="textNode" presStyleLbl="node1" presStyleIdx="0" presStyleCnt="6">
        <dgm:presLayoutVars>
          <dgm:bulletEnabled val="1"/>
        </dgm:presLayoutVars>
      </dgm:prSet>
      <dgm:spPr/>
    </dgm:pt>
    <dgm:pt modelId="{CB2B1C28-E496-4E9A-BB8B-7D9A70E260E4}" type="pres">
      <dgm:prSet presAssocID="{1F27EB4E-FBD6-433D-A7FB-5385F828CCDB}" presName="sibTrans" presStyleCnt="0"/>
      <dgm:spPr/>
    </dgm:pt>
    <dgm:pt modelId="{39DA9878-CDED-459E-A4EA-9F504965A929}" type="pres">
      <dgm:prSet presAssocID="{E472A36E-9EA1-404C-975D-7FB171A7F8D9}" presName="textNode" presStyleLbl="node1" presStyleIdx="1" presStyleCnt="6">
        <dgm:presLayoutVars>
          <dgm:bulletEnabled val="1"/>
        </dgm:presLayoutVars>
      </dgm:prSet>
      <dgm:spPr/>
    </dgm:pt>
    <dgm:pt modelId="{3F2A09EB-A55C-411C-912E-6F36F29115E3}" type="pres">
      <dgm:prSet presAssocID="{919F9DC3-43EE-4E28-BC6C-891A2BE42D67}" presName="sibTrans" presStyleCnt="0"/>
      <dgm:spPr/>
    </dgm:pt>
    <dgm:pt modelId="{334082BE-DC6F-4F57-88CB-FBAD36ABC538}" type="pres">
      <dgm:prSet presAssocID="{238293C1-804A-4C43-AC44-21F7AD30416F}" presName="textNode" presStyleLbl="node1" presStyleIdx="2" presStyleCnt="6">
        <dgm:presLayoutVars>
          <dgm:bulletEnabled val="1"/>
        </dgm:presLayoutVars>
      </dgm:prSet>
      <dgm:spPr/>
    </dgm:pt>
    <dgm:pt modelId="{90101AF5-2C44-4C8D-9B5B-130D86D45F98}" type="pres">
      <dgm:prSet presAssocID="{C89CAA6F-9DB7-4C1D-8E5A-8DCB54664D7B}" presName="sibTrans" presStyleCnt="0"/>
      <dgm:spPr/>
    </dgm:pt>
    <dgm:pt modelId="{61963C5B-752B-4D3D-82C5-F74F681E4CD7}" type="pres">
      <dgm:prSet presAssocID="{97185B04-8ECC-4BF9-A917-CCDA47BF81E7}" presName="textNode" presStyleLbl="node1" presStyleIdx="3" presStyleCnt="6">
        <dgm:presLayoutVars>
          <dgm:bulletEnabled val="1"/>
        </dgm:presLayoutVars>
      </dgm:prSet>
      <dgm:spPr/>
    </dgm:pt>
    <dgm:pt modelId="{17BEB4DA-49E6-4710-BD40-DED538B0B81F}" type="pres">
      <dgm:prSet presAssocID="{A4386C44-CACB-440F-B00B-180EC05D2307}" presName="sibTrans" presStyleCnt="0"/>
      <dgm:spPr/>
    </dgm:pt>
    <dgm:pt modelId="{187A05A7-BC80-4276-87A9-0F266DBBBCAF}" type="pres">
      <dgm:prSet presAssocID="{3A1C37D2-E44F-4FAA-9728-7A0AE16715D8}" presName="textNode" presStyleLbl="node1" presStyleIdx="4" presStyleCnt="6">
        <dgm:presLayoutVars>
          <dgm:bulletEnabled val="1"/>
        </dgm:presLayoutVars>
      </dgm:prSet>
      <dgm:spPr/>
    </dgm:pt>
    <dgm:pt modelId="{406DE0D3-29BB-43FC-AAA1-5C4CB7726086}" type="pres">
      <dgm:prSet presAssocID="{978FD506-4B89-40F5-9094-65527BB014E6}" presName="sibTrans" presStyleCnt="0"/>
      <dgm:spPr/>
    </dgm:pt>
    <dgm:pt modelId="{4103A10B-F597-4F92-8FF2-818E0215825A}" type="pres">
      <dgm:prSet presAssocID="{44AAF356-FA15-4D3D-BCE2-B729B1993DFB}" presName="textNode" presStyleLbl="node1" presStyleIdx="5" presStyleCnt="6">
        <dgm:presLayoutVars>
          <dgm:bulletEnabled val="1"/>
        </dgm:presLayoutVars>
      </dgm:prSet>
      <dgm:spPr/>
    </dgm:pt>
  </dgm:ptLst>
  <dgm:cxnLst>
    <dgm:cxn modelId="{A9520A0C-3CCB-403A-A135-0E56418E6F5B}" type="presOf" srcId="{3A1C37D2-E44F-4FAA-9728-7A0AE16715D8}" destId="{187A05A7-BC80-4276-87A9-0F266DBBBCAF}" srcOrd="0" destOrd="0" presId="urn:microsoft.com/office/officeart/2005/8/layout/hProcess9"/>
    <dgm:cxn modelId="{965DE62D-2756-4975-A9CA-DD64A6B52126}" type="presOf" srcId="{97185B04-8ECC-4BF9-A917-CCDA47BF81E7}" destId="{61963C5B-752B-4D3D-82C5-F74F681E4CD7}" srcOrd="0" destOrd="0" presId="urn:microsoft.com/office/officeart/2005/8/layout/hProcess9"/>
    <dgm:cxn modelId="{D933B560-FE07-4A38-9AC7-243D66FB1E9A}" type="presOf" srcId="{A3F115AF-5653-407F-B491-487C71B92A0B}" destId="{26F3A20E-4316-4567-A41F-CCA8E0BE2D73}" srcOrd="0" destOrd="0" presId="urn:microsoft.com/office/officeart/2005/8/layout/hProcess9"/>
    <dgm:cxn modelId="{86143566-D9BB-4446-B74D-5AF68AEAAC86}" type="presOf" srcId="{E472A36E-9EA1-404C-975D-7FB171A7F8D9}" destId="{39DA9878-CDED-459E-A4EA-9F504965A929}" srcOrd="0" destOrd="0" presId="urn:microsoft.com/office/officeart/2005/8/layout/hProcess9"/>
    <dgm:cxn modelId="{72B29C6E-5CF4-4B1F-B7AD-1E1375BBC9F6}" srcId="{90EE0059-CDCA-4BAE-807B-880F51AFE3B1}" destId="{A3F115AF-5653-407F-B491-487C71B92A0B}" srcOrd="0" destOrd="0" parTransId="{557D1942-9DD8-430E-83B4-D62514620E04}" sibTransId="{1F27EB4E-FBD6-433D-A7FB-5385F828CCDB}"/>
    <dgm:cxn modelId="{119A1E52-5200-4B27-AE8C-AB1AC5878763}" type="presOf" srcId="{90EE0059-CDCA-4BAE-807B-880F51AFE3B1}" destId="{CA590DB1-A503-480B-88C4-60ADDD1AA529}" srcOrd="0" destOrd="0" presId="urn:microsoft.com/office/officeart/2005/8/layout/hProcess9"/>
    <dgm:cxn modelId="{25886375-1662-4B94-85F5-1941EFAC0252}" srcId="{90EE0059-CDCA-4BAE-807B-880F51AFE3B1}" destId="{3A1C37D2-E44F-4FAA-9728-7A0AE16715D8}" srcOrd="4" destOrd="0" parTransId="{901062F7-D015-4184-92BB-138F36C3DD49}" sibTransId="{978FD506-4B89-40F5-9094-65527BB014E6}"/>
    <dgm:cxn modelId="{9972D682-88C7-46B1-9E33-DE70F7BD6C19}" type="presOf" srcId="{44AAF356-FA15-4D3D-BCE2-B729B1993DFB}" destId="{4103A10B-F597-4F92-8FF2-818E0215825A}" srcOrd="0" destOrd="0" presId="urn:microsoft.com/office/officeart/2005/8/layout/hProcess9"/>
    <dgm:cxn modelId="{A311408F-D040-4561-A64D-5BD3C80A5151}" srcId="{90EE0059-CDCA-4BAE-807B-880F51AFE3B1}" destId="{97185B04-8ECC-4BF9-A917-CCDA47BF81E7}" srcOrd="3" destOrd="0" parTransId="{438F2052-DA48-470C-8CFA-4C48B4B02CB5}" sibTransId="{A4386C44-CACB-440F-B00B-180EC05D2307}"/>
    <dgm:cxn modelId="{41B5EB96-FDE1-403E-B84C-516B8A3DA191}" srcId="{90EE0059-CDCA-4BAE-807B-880F51AFE3B1}" destId="{238293C1-804A-4C43-AC44-21F7AD30416F}" srcOrd="2" destOrd="0" parTransId="{93136EED-4F07-4BB8-B1AD-397B59A288CA}" sibTransId="{C89CAA6F-9DB7-4C1D-8E5A-8DCB54664D7B}"/>
    <dgm:cxn modelId="{633090A8-C5AE-48FF-817F-CC3790593B97}" srcId="{90EE0059-CDCA-4BAE-807B-880F51AFE3B1}" destId="{E472A36E-9EA1-404C-975D-7FB171A7F8D9}" srcOrd="1" destOrd="0" parTransId="{60483142-38BE-4381-9231-25B17ECC4391}" sibTransId="{919F9DC3-43EE-4E28-BC6C-891A2BE42D67}"/>
    <dgm:cxn modelId="{020990D4-6087-42ED-A794-2584CCC6A3CD}" type="presOf" srcId="{238293C1-804A-4C43-AC44-21F7AD30416F}" destId="{334082BE-DC6F-4F57-88CB-FBAD36ABC538}" srcOrd="0" destOrd="0" presId="urn:microsoft.com/office/officeart/2005/8/layout/hProcess9"/>
    <dgm:cxn modelId="{042BF9DC-1322-4135-8BBC-E29C05E5A6D5}" srcId="{90EE0059-CDCA-4BAE-807B-880F51AFE3B1}" destId="{44AAF356-FA15-4D3D-BCE2-B729B1993DFB}" srcOrd="5" destOrd="0" parTransId="{90146563-DD33-4D38-9D03-926666637952}" sibTransId="{A0C07138-9DB4-4C10-8DD2-32F172A1ADCC}"/>
    <dgm:cxn modelId="{708EF881-9B8F-4CF5-A8FB-5BCBA6145568}" type="presParOf" srcId="{CA590DB1-A503-480B-88C4-60ADDD1AA529}" destId="{8E856BD8-6B54-41E5-AEB4-7A396E0FC1BB}" srcOrd="0" destOrd="0" presId="urn:microsoft.com/office/officeart/2005/8/layout/hProcess9"/>
    <dgm:cxn modelId="{D2DC65BA-FE15-41F8-9695-26C4AB70D648}" type="presParOf" srcId="{CA590DB1-A503-480B-88C4-60ADDD1AA529}" destId="{00D2083B-B0D8-449F-9500-23DCEFAD04C9}" srcOrd="1" destOrd="0" presId="urn:microsoft.com/office/officeart/2005/8/layout/hProcess9"/>
    <dgm:cxn modelId="{D9B88D08-CEA5-40C7-BCBE-F25B1E8CB33E}" type="presParOf" srcId="{00D2083B-B0D8-449F-9500-23DCEFAD04C9}" destId="{26F3A20E-4316-4567-A41F-CCA8E0BE2D73}" srcOrd="0" destOrd="0" presId="urn:microsoft.com/office/officeart/2005/8/layout/hProcess9"/>
    <dgm:cxn modelId="{B136B2AB-4A32-4868-BCC8-3079D2AFD884}" type="presParOf" srcId="{00D2083B-B0D8-449F-9500-23DCEFAD04C9}" destId="{CB2B1C28-E496-4E9A-BB8B-7D9A70E260E4}" srcOrd="1" destOrd="0" presId="urn:microsoft.com/office/officeart/2005/8/layout/hProcess9"/>
    <dgm:cxn modelId="{584C6F4D-B904-430F-99BB-D2958433A83F}" type="presParOf" srcId="{00D2083B-B0D8-449F-9500-23DCEFAD04C9}" destId="{39DA9878-CDED-459E-A4EA-9F504965A929}" srcOrd="2" destOrd="0" presId="urn:microsoft.com/office/officeart/2005/8/layout/hProcess9"/>
    <dgm:cxn modelId="{56FB36CB-B7AF-4823-ABFE-7E8FC89E7E24}" type="presParOf" srcId="{00D2083B-B0D8-449F-9500-23DCEFAD04C9}" destId="{3F2A09EB-A55C-411C-912E-6F36F29115E3}" srcOrd="3" destOrd="0" presId="urn:microsoft.com/office/officeart/2005/8/layout/hProcess9"/>
    <dgm:cxn modelId="{B611AA16-C7ED-4914-BC5B-3ED27B51C5DB}" type="presParOf" srcId="{00D2083B-B0D8-449F-9500-23DCEFAD04C9}" destId="{334082BE-DC6F-4F57-88CB-FBAD36ABC538}" srcOrd="4" destOrd="0" presId="urn:microsoft.com/office/officeart/2005/8/layout/hProcess9"/>
    <dgm:cxn modelId="{D2258314-1DB1-44EE-8213-AC5C370BF967}" type="presParOf" srcId="{00D2083B-B0D8-449F-9500-23DCEFAD04C9}" destId="{90101AF5-2C44-4C8D-9B5B-130D86D45F98}" srcOrd="5" destOrd="0" presId="urn:microsoft.com/office/officeart/2005/8/layout/hProcess9"/>
    <dgm:cxn modelId="{9F5CEA19-E77C-4E6B-B28C-2CA97600622C}" type="presParOf" srcId="{00D2083B-B0D8-449F-9500-23DCEFAD04C9}" destId="{61963C5B-752B-4D3D-82C5-F74F681E4CD7}" srcOrd="6" destOrd="0" presId="urn:microsoft.com/office/officeart/2005/8/layout/hProcess9"/>
    <dgm:cxn modelId="{45275B82-FB35-4507-BAA1-B5DB72CEF09E}" type="presParOf" srcId="{00D2083B-B0D8-449F-9500-23DCEFAD04C9}" destId="{17BEB4DA-49E6-4710-BD40-DED538B0B81F}" srcOrd="7" destOrd="0" presId="urn:microsoft.com/office/officeart/2005/8/layout/hProcess9"/>
    <dgm:cxn modelId="{C7536B9E-B44B-481E-A0C1-06DCDEB92A1F}" type="presParOf" srcId="{00D2083B-B0D8-449F-9500-23DCEFAD04C9}" destId="{187A05A7-BC80-4276-87A9-0F266DBBBCAF}" srcOrd="8" destOrd="0" presId="urn:microsoft.com/office/officeart/2005/8/layout/hProcess9"/>
    <dgm:cxn modelId="{CB60DF38-FAF4-4722-8291-A81728FFF5E5}" type="presParOf" srcId="{00D2083B-B0D8-449F-9500-23DCEFAD04C9}" destId="{406DE0D3-29BB-43FC-AAA1-5C4CB7726086}" srcOrd="9" destOrd="0" presId="urn:microsoft.com/office/officeart/2005/8/layout/hProcess9"/>
    <dgm:cxn modelId="{25B05318-3F4A-4B91-8285-71C57CE2422E}" type="presParOf" srcId="{00D2083B-B0D8-449F-9500-23DCEFAD04C9}" destId="{4103A10B-F597-4F92-8FF2-818E0215825A}" srcOrd="10"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EE0059-CDCA-4BAE-807B-880F51AFE3B1}" type="doc">
      <dgm:prSet loTypeId="urn:microsoft.com/office/officeart/2005/8/layout/hProcess9" loCatId="process" qsTypeId="urn:microsoft.com/office/officeart/2005/8/quickstyle/simple1" qsCatId="simple" csTypeId="urn:microsoft.com/office/officeart/2005/8/colors/accent3_1" csCatId="accent3" phldr="1"/>
      <dgm:spPr/>
      <dgm:t>
        <a:bodyPr/>
        <a:lstStyle/>
        <a:p>
          <a:endParaRPr lang="en-US"/>
        </a:p>
      </dgm:t>
    </dgm:pt>
    <dgm:pt modelId="{A3F115AF-5653-407F-B491-487C71B92A0B}">
      <dgm:prSet phldrT="[Text]"/>
      <dgm:spPr>
        <a:ln w="38100">
          <a:solidFill>
            <a:schemeClr val="accent4">
              <a:lumMod val="75000"/>
            </a:schemeClr>
          </a:solidFill>
        </a:ln>
      </dgm:spPr>
      <dgm:t>
        <a:bodyPr/>
        <a:lstStyle/>
        <a:p>
          <a:r>
            <a:rPr lang="en-US">
              <a:latin typeface="Avenir Next LT Pro" panose="020B0504020202020204" pitchFamily="34" charset="0"/>
            </a:rPr>
            <a:t>Project Overview &amp; Update</a:t>
          </a:r>
        </a:p>
      </dgm:t>
    </dgm:pt>
    <dgm:pt modelId="{557D1942-9DD8-430E-83B4-D62514620E04}" type="parTrans" cxnId="{72B29C6E-5CF4-4B1F-B7AD-1E1375BBC9F6}">
      <dgm:prSet/>
      <dgm:spPr/>
      <dgm:t>
        <a:bodyPr/>
        <a:lstStyle/>
        <a:p>
          <a:endParaRPr lang="en-US">
            <a:latin typeface="Avenir Next LT Pro" panose="020B0504020202020204" pitchFamily="34" charset="0"/>
          </a:endParaRPr>
        </a:p>
      </dgm:t>
    </dgm:pt>
    <dgm:pt modelId="{1F27EB4E-FBD6-433D-A7FB-5385F828CCDB}" type="sibTrans" cxnId="{72B29C6E-5CF4-4B1F-B7AD-1E1375BBC9F6}">
      <dgm:prSet/>
      <dgm:spPr/>
      <dgm:t>
        <a:bodyPr/>
        <a:lstStyle/>
        <a:p>
          <a:endParaRPr lang="en-US">
            <a:latin typeface="Avenir Next LT Pro" panose="020B0504020202020204" pitchFamily="34" charset="0"/>
          </a:endParaRPr>
        </a:p>
      </dgm:t>
    </dgm:pt>
    <dgm:pt modelId="{E472A36E-9EA1-404C-975D-7FB171A7F8D9}">
      <dgm:prSet phldrT="[Text]"/>
      <dgm:spPr>
        <a:ln w="38100">
          <a:solidFill>
            <a:schemeClr val="accent4">
              <a:lumMod val="75000"/>
            </a:schemeClr>
          </a:solidFill>
        </a:ln>
      </dgm:spPr>
      <dgm:t>
        <a:bodyPr/>
        <a:lstStyle/>
        <a:p>
          <a:r>
            <a:rPr lang="en-US">
              <a:latin typeface="Avenir Next LT Pro" panose="020B0504020202020204" pitchFamily="34" charset="0"/>
            </a:rPr>
            <a:t>Community Survey Summary</a:t>
          </a:r>
        </a:p>
      </dgm:t>
    </dgm:pt>
    <dgm:pt modelId="{60483142-38BE-4381-9231-25B17ECC4391}" type="parTrans" cxnId="{633090A8-C5AE-48FF-817F-CC3790593B97}">
      <dgm:prSet/>
      <dgm:spPr/>
      <dgm:t>
        <a:bodyPr/>
        <a:lstStyle/>
        <a:p>
          <a:endParaRPr lang="en-US">
            <a:latin typeface="Avenir Next LT Pro" panose="020B0504020202020204" pitchFamily="34" charset="0"/>
          </a:endParaRPr>
        </a:p>
      </dgm:t>
    </dgm:pt>
    <dgm:pt modelId="{919F9DC3-43EE-4E28-BC6C-891A2BE42D67}" type="sibTrans" cxnId="{633090A8-C5AE-48FF-817F-CC3790593B97}">
      <dgm:prSet/>
      <dgm:spPr/>
      <dgm:t>
        <a:bodyPr/>
        <a:lstStyle/>
        <a:p>
          <a:endParaRPr lang="en-US">
            <a:latin typeface="Avenir Next LT Pro" panose="020B0504020202020204" pitchFamily="34" charset="0"/>
          </a:endParaRPr>
        </a:p>
      </dgm:t>
    </dgm:pt>
    <dgm:pt modelId="{238293C1-804A-4C43-AC44-21F7AD30416F}">
      <dgm:prSet phldrT="[Text]"/>
      <dgm:spPr>
        <a:ln w="38100">
          <a:solidFill>
            <a:schemeClr val="accent4">
              <a:lumMod val="75000"/>
            </a:schemeClr>
          </a:solidFill>
        </a:ln>
      </dgm:spPr>
      <dgm:t>
        <a:bodyPr/>
        <a:lstStyle/>
        <a:p>
          <a:r>
            <a:rPr lang="en-US">
              <a:latin typeface="Avenir Next LT Pro" panose="020B0504020202020204" pitchFamily="34" charset="0"/>
            </a:rPr>
            <a:t>Policy Related Questions</a:t>
          </a:r>
        </a:p>
      </dgm:t>
    </dgm:pt>
    <dgm:pt modelId="{93136EED-4F07-4BB8-B1AD-397B59A288CA}" type="parTrans" cxnId="{41B5EB96-FDE1-403E-B84C-516B8A3DA191}">
      <dgm:prSet/>
      <dgm:spPr/>
      <dgm:t>
        <a:bodyPr/>
        <a:lstStyle/>
        <a:p>
          <a:endParaRPr lang="en-US">
            <a:latin typeface="Avenir Next LT Pro" panose="020B0504020202020204" pitchFamily="34" charset="0"/>
          </a:endParaRPr>
        </a:p>
      </dgm:t>
    </dgm:pt>
    <dgm:pt modelId="{C89CAA6F-9DB7-4C1D-8E5A-8DCB54664D7B}" type="sibTrans" cxnId="{41B5EB96-FDE1-403E-B84C-516B8A3DA191}">
      <dgm:prSet/>
      <dgm:spPr/>
      <dgm:t>
        <a:bodyPr/>
        <a:lstStyle/>
        <a:p>
          <a:endParaRPr lang="en-US">
            <a:latin typeface="Avenir Next LT Pro" panose="020B0504020202020204" pitchFamily="34" charset="0"/>
          </a:endParaRPr>
        </a:p>
      </dgm:t>
    </dgm:pt>
    <dgm:pt modelId="{3A1C37D2-E44F-4FAA-9728-7A0AE16715D8}">
      <dgm:prSet phldrT="[Text]"/>
      <dgm:spPr>
        <a:ln w="38100">
          <a:solidFill>
            <a:schemeClr val="accent4">
              <a:lumMod val="75000"/>
            </a:schemeClr>
          </a:solidFill>
        </a:ln>
      </dgm:spPr>
      <dgm:t>
        <a:bodyPr/>
        <a:lstStyle/>
        <a:p>
          <a:r>
            <a:rPr lang="en-US">
              <a:latin typeface="Avenir Next LT Pro" panose="020B0504020202020204" pitchFamily="34" charset="0"/>
            </a:rPr>
            <a:t>Demographic &amp; Housing Metrics</a:t>
          </a:r>
        </a:p>
      </dgm:t>
    </dgm:pt>
    <dgm:pt modelId="{901062F7-D015-4184-92BB-138F36C3DD49}" type="parTrans" cxnId="{25886375-1662-4B94-85F5-1941EFAC0252}">
      <dgm:prSet/>
      <dgm:spPr/>
      <dgm:t>
        <a:bodyPr/>
        <a:lstStyle/>
        <a:p>
          <a:endParaRPr lang="en-US">
            <a:latin typeface="Avenir Next LT Pro" panose="020B0504020202020204" pitchFamily="34" charset="0"/>
          </a:endParaRPr>
        </a:p>
      </dgm:t>
    </dgm:pt>
    <dgm:pt modelId="{978FD506-4B89-40F5-9094-65527BB014E6}" type="sibTrans" cxnId="{25886375-1662-4B94-85F5-1941EFAC0252}">
      <dgm:prSet/>
      <dgm:spPr/>
      <dgm:t>
        <a:bodyPr/>
        <a:lstStyle/>
        <a:p>
          <a:endParaRPr lang="en-US">
            <a:latin typeface="Avenir Next LT Pro" panose="020B0504020202020204" pitchFamily="34" charset="0"/>
          </a:endParaRPr>
        </a:p>
      </dgm:t>
    </dgm:pt>
    <dgm:pt modelId="{44AAF356-FA15-4D3D-BCE2-B729B1993DFB}">
      <dgm:prSet phldrT="[Text]"/>
      <dgm:spPr>
        <a:ln w="38100">
          <a:solidFill>
            <a:schemeClr val="accent4">
              <a:lumMod val="75000"/>
            </a:schemeClr>
          </a:solidFill>
        </a:ln>
      </dgm:spPr>
      <dgm:t>
        <a:bodyPr/>
        <a:lstStyle/>
        <a:p>
          <a:r>
            <a:rPr lang="en-US">
              <a:latin typeface="Avenir Next LT Pro" panose="020B0504020202020204" pitchFamily="34" charset="0"/>
            </a:rPr>
            <a:t>Next Steps</a:t>
          </a:r>
        </a:p>
      </dgm:t>
    </dgm:pt>
    <dgm:pt modelId="{90146563-DD33-4D38-9D03-926666637952}" type="parTrans" cxnId="{042BF9DC-1322-4135-8BBC-E29C05E5A6D5}">
      <dgm:prSet/>
      <dgm:spPr/>
      <dgm:t>
        <a:bodyPr/>
        <a:lstStyle/>
        <a:p>
          <a:endParaRPr lang="en-US">
            <a:latin typeface="Avenir Next LT Pro" panose="020B0504020202020204" pitchFamily="34" charset="0"/>
          </a:endParaRPr>
        </a:p>
      </dgm:t>
    </dgm:pt>
    <dgm:pt modelId="{A0C07138-9DB4-4C10-8DD2-32F172A1ADCC}" type="sibTrans" cxnId="{042BF9DC-1322-4135-8BBC-E29C05E5A6D5}">
      <dgm:prSet/>
      <dgm:spPr/>
      <dgm:t>
        <a:bodyPr/>
        <a:lstStyle/>
        <a:p>
          <a:endParaRPr lang="en-US">
            <a:latin typeface="Avenir Next LT Pro" panose="020B0504020202020204" pitchFamily="34" charset="0"/>
          </a:endParaRPr>
        </a:p>
      </dgm:t>
    </dgm:pt>
    <dgm:pt modelId="{91CCF1AE-3632-4753-ADFF-F775B428FDFD}">
      <dgm:prSet phldrT="[Text]"/>
      <dgm:spPr>
        <a:ln w="38100">
          <a:solidFill>
            <a:schemeClr val="accent4">
              <a:lumMod val="75000"/>
            </a:schemeClr>
          </a:solidFill>
        </a:ln>
      </dgm:spPr>
      <dgm:t>
        <a:bodyPr/>
        <a:lstStyle/>
        <a:p>
          <a:r>
            <a:rPr lang="en-US">
              <a:latin typeface="Avenir Next LT Pro" panose="020B0504020202020204" pitchFamily="34" charset="0"/>
            </a:rPr>
            <a:t>Housing Types Preferences</a:t>
          </a:r>
        </a:p>
      </dgm:t>
    </dgm:pt>
    <dgm:pt modelId="{68795CF7-6442-4AFF-B084-DD26F48C51FC}" type="parTrans" cxnId="{E663C980-C0A6-47FB-9BA9-729516BB7FF7}">
      <dgm:prSet/>
      <dgm:spPr/>
      <dgm:t>
        <a:bodyPr/>
        <a:lstStyle/>
        <a:p>
          <a:endParaRPr lang="en-US"/>
        </a:p>
      </dgm:t>
    </dgm:pt>
    <dgm:pt modelId="{5D9CB8A5-880C-4BFB-BAB5-5CFE18B22087}" type="sibTrans" cxnId="{E663C980-C0A6-47FB-9BA9-729516BB7FF7}">
      <dgm:prSet/>
      <dgm:spPr/>
      <dgm:t>
        <a:bodyPr/>
        <a:lstStyle/>
        <a:p>
          <a:endParaRPr lang="en-US"/>
        </a:p>
      </dgm:t>
    </dgm:pt>
    <dgm:pt modelId="{CA590DB1-A503-480B-88C4-60ADDD1AA529}" type="pres">
      <dgm:prSet presAssocID="{90EE0059-CDCA-4BAE-807B-880F51AFE3B1}" presName="CompostProcess" presStyleCnt="0">
        <dgm:presLayoutVars>
          <dgm:dir/>
          <dgm:resizeHandles val="exact"/>
        </dgm:presLayoutVars>
      </dgm:prSet>
      <dgm:spPr/>
    </dgm:pt>
    <dgm:pt modelId="{8E856BD8-6B54-41E5-AEB4-7A396E0FC1BB}" type="pres">
      <dgm:prSet presAssocID="{90EE0059-CDCA-4BAE-807B-880F51AFE3B1}" presName="arrow" presStyleLbl="bgShp" presStyleIdx="0" presStyleCnt="1"/>
      <dgm:spPr/>
    </dgm:pt>
    <dgm:pt modelId="{00D2083B-B0D8-449F-9500-23DCEFAD04C9}" type="pres">
      <dgm:prSet presAssocID="{90EE0059-CDCA-4BAE-807B-880F51AFE3B1}" presName="linearProcess" presStyleCnt="0"/>
      <dgm:spPr/>
    </dgm:pt>
    <dgm:pt modelId="{26F3A20E-4316-4567-A41F-CCA8E0BE2D73}" type="pres">
      <dgm:prSet presAssocID="{A3F115AF-5653-407F-B491-487C71B92A0B}" presName="textNode" presStyleLbl="node1" presStyleIdx="0" presStyleCnt="6">
        <dgm:presLayoutVars>
          <dgm:bulletEnabled val="1"/>
        </dgm:presLayoutVars>
      </dgm:prSet>
      <dgm:spPr/>
    </dgm:pt>
    <dgm:pt modelId="{CB2B1C28-E496-4E9A-BB8B-7D9A70E260E4}" type="pres">
      <dgm:prSet presAssocID="{1F27EB4E-FBD6-433D-A7FB-5385F828CCDB}" presName="sibTrans" presStyleCnt="0"/>
      <dgm:spPr/>
    </dgm:pt>
    <dgm:pt modelId="{39DA9878-CDED-459E-A4EA-9F504965A929}" type="pres">
      <dgm:prSet presAssocID="{E472A36E-9EA1-404C-975D-7FB171A7F8D9}" presName="textNode" presStyleLbl="node1" presStyleIdx="1" presStyleCnt="6">
        <dgm:presLayoutVars>
          <dgm:bulletEnabled val="1"/>
        </dgm:presLayoutVars>
      </dgm:prSet>
      <dgm:spPr/>
    </dgm:pt>
    <dgm:pt modelId="{3F2A09EB-A55C-411C-912E-6F36F29115E3}" type="pres">
      <dgm:prSet presAssocID="{919F9DC3-43EE-4E28-BC6C-891A2BE42D67}" presName="sibTrans" presStyleCnt="0"/>
      <dgm:spPr/>
    </dgm:pt>
    <dgm:pt modelId="{334082BE-DC6F-4F57-88CB-FBAD36ABC538}" type="pres">
      <dgm:prSet presAssocID="{238293C1-804A-4C43-AC44-21F7AD30416F}" presName="textNode" presStyleLbl="node1" presStyleIdx="2" presStyleCnt="6">
        <dgm:presLayoutVars>
          <dgm:bulletEnabled val="1"/>
        </dgm:presLayoutVars>
      </dgm:prSet>
      <dgm:spPr/>
    </dgm:pt>
    <dgm:pt modelId="{90101AF5-2C44-4C8D-9B5B-130D86D45F98}" type="pres">
      <dgm:prSet presAssocID="{C89CAA6F-9DB7-4C1D-8E5A-8DCB54664D7B}" presName="sibTrans" presStyleCnt="0"/>
      <dgm:spPr/>
    </dgm:pt>
    <dgm:pt modelId="{ACF353C3-FAF2-4EEE-B3D4-FC5A54B2E92A}" type="pres">
      <dgm:prSet presAssocID="{91CCF1AE-3632-4753-ADFF-F775B428FDFD}" presName="textNode" presStyleLbl="node1" presStyleIdx="3" presStyleCnt="6">
        <dgm:presLayoutVars>
          <dgm:bulletEnabled val="1"/>
        </dgm:presLayoutVars>
      </dgm:prSet>
      <dgm:spPr/>
    </dgm:pt>
    <dgm:pt modelId="{DDD25923-6DFF-45C7-9E7A-72A4D957EAF2}" type="pres">
      <dgm:prSet presAssocID="{5D9CB8A5-880C-4BFB-BAB5-5CFE18B22087}" presName="sibTrans" presStyleCnt="0"/>
      <dgm:spPr/>
    </dgm:pt>
    <dgm:pt modelId="{187A05A7-BC80-4276-87A9-0F266DBBBCAF}" type="pres">
      <dgm:prSet presAssocID="{3A1C37D2-E44F-4FAA-9728-7A0AE16715D8}" presName="textNode" presStyleLbl="node1" presStyleIdx="4" presStyleCnt="6">
        <dgm:presLayoutVars>
          <dgm:bulletEnabled val="1"/>
        </dgm:presLayoutVars>
      </dgm:prSet>
      <dgm:spPr/>
    </dgm:pt>
    <dgm:pt modelId="{406DE0D3-29BB-43FC-AAA1-5C4CB7726086}" type="pres">
      <dgm:prSet presAssocID="{978FD506-4B89-40F5-9094-65527BB014E6}" presName="sibTrans" presStyleCnt="0"/>
      <dgm:spPr/>
    </dgm:pt>
    <dgm:pt modelId="{4103A10B-F597-4F92-8FF2-818E0215825A}" type="pres">
      <dgm:prSet presAssocID="{44AAF356-FA15-4D3D-BCE2-B729B1993DFB}" presName="textNode" presStyleLbl="node1" presStyleIdx="5" presStyleCnt="6">
        <dgm:presLayoutVars>
          <dgm:bulletEnabled val="1"/>
        </dgm:presLayoutVars>
      </dgm:prSet>
      <dgm:spPr/>
    </dgm:pt>
  </dgm:ptLst>
  <dgm:cxnLst>
    <dgm:cxn modelId="{A9520A0C-3CCB-403A-A135-0E56418E6F5B}" type="presOf" srcId="{3A1C37D2-E44F-4FAA-9728-7A0AE16715D8}" destId="{187A05A7-BC80-4276-87A9-0F266DBBBCAF}" srcOrd="0" destOrd="0" presId="urn:microsoft.com/office/officeart/2005/8/layout/hProcess9"/>
    <dgm:cxn modelId="{D933B560-FE07-4A38-9AC7-243D66FB1E9A}" type="presOf" srcId="{A3F115AF-5653-407F-B491-487C71B92A0B}" destId="{26F3A20E-4316-4567-A41F-CCA8E0BE2D73}" srcOrd="0" destOrd="0" presId="urn:microsoft.com/office/officeart/2005/8/layout/hProcess9"/>
    <dgm:cxn modelId="{86143566-D9BB-4446-B74D-5AF68AEAAC86}" type="presOf" srcId="{E472A36E-9EA1-404C-975D-7FB171A7F8D9}" destId="{39DA9878-CDED-459E-A4EA-9F504965A929}" srcOrd="0" destOrd="0" presId="urn:microsoft.com/office/officeart/2005/8/layout/hProcess9"/>
    <dgm:cxn modelId="{72B29C6E-5CF4-4B1F-B7AD-1E1375BBC9F6}" srcId="{90EE0059-CDCA-4BAE-807B-880F51AFE3B1}" destId="{A3F115AF-5653-407F-B491-487C71B92A0B}" srcOrd="0" destOrd="0" parTransId="{557D1942-9DD8-430E-83B4-D62514620E04}" sibTransId="{1F27EB4E-FBD6-433D-A7FB-5385F828CCDB}"/>
    <dgm:cxn modelId="{119A1E52-5200-4B27-AE8C-AB1AC5878763}" type="presOf" srcId="{90EE0059-CDCA-4BAE-807B-880F51AFE3B1}" destId="{CA590DB1-A503-480B-88C4-60ADDD1AA529}" srcOrd="0" destOrd="0" presId="urn:microsoft.com/office/officeart/2005/8/layout/hProcess9"/>
    <dgm:cxn modelId="{25886375-1662-4B94-85F5-1941EFAC0252}" srcId="{90EE0059-CDCA-4BAE-807B-880F51AFE3B1}" destId="{3A1C37D2-E44F-4FAA-9728-7A0AE16715D8}" srcOrd="4" destOrd="0" parTransId="{901062F7-D015-4184-92BB-138F36C3DD49}" sibTransId="{978FD506-4B89-40F5-9094-65527BB014E6}"/>
    <dgm:cxn modelId="{E663C980-C0A6-47FB-9BA9-729516BB7FF7}" srcId="{90EE0059-CDCA-4BAE-807B-880F51AFE3B1}" destId="{91CCF1AE-3632-4753-ADFF-F775B428FDFD}" srcOrd="3" destOrd="0" parTransId="{68795CF7-6442-4AFF-B084-DD26F48C51FC}" sibTransId="{5D9CB8A5-880C-4BFB-BAB5-5CFE18B22087}"/>
    <dgm:cxn modelId="{9972D682-88C7-46B1-9E33-DE70F7BD6C19}" type="presOf" srcId="{44AAF356-FA15-4D3D-BCE2-B729B1993DFB}" destId="{4103A10B-F597-4F92-8FF2-818E0215825A}" srcOrd="0" destOrd="0" presId="urn:microsoft.com/office/officeart/2005/8/layout/hProcess9"/>
    <dgm:cxn modelId="{41B5EB96-FDE1-403E-B84C-516B8A3DA191}" srcId="{90EE0059-CDCA-4BAE-807B-880F51AFE3B1}" destId="{238293C1-804A-4C43-AC44-21F7AD30416F}" srcOrd="2" destOrd="0" parTransId="{93136EED-4F07-4BB8-B1AD-397B59A288CA}" sibTransId="{C89CAA6F-9DB7-4C1D-8E5A-8DCB54664D7B}"/>
    <dgm:cxn modelId="{F1DCEA9B-B972-4FA8-9DD5-9019D18B4C39}" type="presOf" srcId="{91CCF1AE-3632-4753-ADFF-F775B428FDFD}" destId="{ACF353C3-FAF2-4EEE-B3D4-FC5A54B2E92A}" srcOrd="0" destOrd="0" presId="urn:microsoft.com/office/officeart/2005/8/layout/hProcess9"/>
    <dgm:cxn modelId="{633090A8-C5AE-48FF-817F-CC3790593B97}" srcId="{90EE0059-CDCA-4BAE-807B-880F51AFE3B1}" destId="{E472A36E-9EA1-404C-975D-7FB171A7F8D9}" srcOrd="1" destOrd="0" parTransId="{60483142-38BE-4381-9231-25B17ECC4391}" sibTransId="{919F9DC3-43EE-4E28-BC6C-891A2BE42D67}"/>
    <dgm:cxn modelId="{020990D4-6087-42ED-A794-2584CCC6A3CD}" type="presOf" srcId="{238293C1-804A-4C43-AC44-21F7AD30416F}" destId="{334082BE-DC6F-4F57-88CB-FBAD36ABC538}" srcOrd="0" destOrd="0" presId="urn:microsoft.com/office/officeart/2005/8/layout/hProcess9"/>
    <dgm:cxn modelId="{042BF9DC-1322-4135-8BBC-E29C05E5A6D5}" srcId="{90EE0059-CDCA-4BAE-807B-880F51AFE3B1}" destId="{44AAF356-FA15-4D3D-BCE2-B729B1993DFB}" srcOrd="5" destOrd="0" parTransId="{90146563-DD33-4D38-9D03-926666637952}" sibTransId="{A0C07138-9DB4-4C10-8DD2-32F172A1ADCC}"/>
    <dgm:cxn modelId="{708EF881-9B8F-4CF5-A8FB-5BCBA6145568}" type="presParOf" srcId="{CA590DB1-A503-480B-88C4-60ADDD1AA529}" destId="{8E856BD8-6B54-41E5-AEB4-7A396E0FC1BB}" srcOrd="0" destOrd="0" presId="urn:microsoft.com/office/officeart/2005/8/layout/hProcess9"/>
    <dgm:cxn modelId="{D2DC65BA-FE15-41F8-9695-26C4AB70D648}" type="presParOf" srcId="{CA590DB1-A503-480B-88C4-60ADDD1AA529}" destId="{00D2083B-B0D8-449F-9500-23DCEFAD04C9}" srcOrd="1" destOrd="0" presId="urn:microsoft.com/office/officeart/2005/8/layout/hProcess9"/>
    <dgm:cxn modelId="{D9B88D08-CEA5-40C7-BCBE-F25B1E8CB33E}" type="presParOf" srcId="{00D2083B-B0D8-449F-9500-23DCEFAD04C9}" destId="{26F3A20E-4316-4567-A41F-CCA8E0BE2D73}" srcOrd="0" destOrd="0" presId="urn:microsoft.com/office/officeart/2005/8/layout/hProcess9"/>
    <dgm:cxn modelId="{B136B2AB-4A32-4868-BCC8-3079D2AFD884}" type="presParOf" srcId="{00D2083B-B0D8-449F-9500-23DCEFAD04C9}" destId="{CB2B1C28-E496-4E9A-BB8B-7D9A70E260E4}" srcOrd="1" destOrd="0" presId="urn:microsoft.com/office/officeart/2005/8/layout/hProcess9"/>
    <dgm:cxn modelId="{584C6F4D-B904-430F-99BB-D2958433A83F}" type="presParOf" srcId="{00D2083B-B0D8-449F-9500-23DCEFAD04C9}" destId="{39DA9878-CDED-459E-A4EA-9F504965A929}" srcOrd="2" destOrd="0" presId="urn:microsoft.com/office/officeart/2005/8/layout/hProcess9"/>
    <dgm:cxn modelId="{56FB36CB-B7AF-4823-ABFE-7E8FC89E7E24}" type="presParOf" srcId="{00D2083B-B0D8-449F-9500-23DCEFAD04C9}" destId="{3F2A09EB-A55C-411C-912E-6F36F29115E3}" srcOrd="3" destOrd="0" presId="urn:microsoft.com/office/officeart/2005/8/layout/hProcess9"/>
    <dgm:cxn modelId="{B611AA16-C7ED-4914-BC5B-3ED27B51C5DB}" type="presParOf" srcId="{00D2083B-B0D8-449F-9500-23DCEFAD04C9}" destId="{334082BE-DC6F-4F57-88CB-FBAD36ABC538}" srcOrd="4" destOrd="0" presId="urn:microsoft.com/office/officeart/2005/8/layout/hProcess9"/>
    <dgm:cxn modelId="{D2258314-1DB1-44EE-8213-AC5C370BF967}" type="presParOf" srcId="{00D2083B-B0D8-449F-9500-23DCEFAD04C9}" destId="{90101AF5-2C44-4C8D-9B5B-130D86D45F98}" srcOrd="5" destOrd="0" presId="urn:microsoft.com/office/officeart/2005/8/layout/hProcess9"/>
    <dgm:cxn modelId="{E2F7E624-9717-4B9A-A2A8-A1E05B15594A}" type="presParOf" srcId="{00D2083B-B0D8-449F-9500-23DCEFAD04C9}" destId="{ACF353C3-FAF2-4EEE-B3D4-FC5A54B2E92A}" srcOrd="6" destOrd="0" presId="urn:microsoft.com/office/officeart/2005/8/layout/hProcess9"/>
    <dgm:cxn modelId="{4947EC55-29CF-4E7F-84B4-C4E603FDC226}" type="presParOf" srcId="{00D2083B-B0D8-449F-9500-23DCEFAD04C9}" destId="{DDD25923-6DFF-45C7-9E7A-72A4D957EAF2}" srcOrd="7" destOrd="0" presId="urn:microsoft.com/office/officeart/2005/8/layout/hProcess9"/>
    <dgm:cxn modelId="{C7536B9E-B44B-481E-A0C1-06DCDEB92A1F}" type="presParOf" srcId="{00D2083B-B0D8-449F-9500-23DCEFAD04C9}" destId="{187A05A7-BC80-4276-87A9-0F266DBBBCAF}" srcOrd="8" destOrd="0" presId="urn:microsoft.com/office/officeart/2005/8/layout/hProcess9"/>
    <dgm:cxn modelId="{CB60DF38-FAF4-4722-8291-A81728FFF5E5}" type="presParOf" srcId="{00D2083B-B0D8-449F-9500-23DCEFAD04C9}" destId="{406DE0D3-29BB-43FC-AAA1-5C4CB7726086}" srcOrd="9" destOrd="0" presId="urn:microsoft.com/office/officeart/2005/8/layout/hProcess9"/>
    <dgm:cxn modelId="{25B05318-3F4A-4B91-8285-71C57CE2422E}" type="presParOf" srcId="{00D2083B-B0D8-449F-9500-23DCEFAD04C9}" destId="{4103A10B-F597-4F92-8FF2-818E0215825A}"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EE0059-CDCA-4BAE-807B-880F51AFE3B1}" type="doc">
      <dgm:prSet loTypeId="urn:microsoft.com/office/officeart/2005/8/layout/hProcess9" loCatId="process" qsTypeId="urn:microsoft.com/office/officeart/2005/8/quickstyle/simple1" qsCatId="simple" csTypeId="urn:microsoft.com/office/officeart/2005/8/colors/accent3_1" csCatId="accent3" phldr="1"/>
      <dgm:spPr/>
      <dgm:t>
        <a:bodyPr/>
        <a:lstStyle/>
        <a:p>
          <a:endParaRPr lang="en-US"/>
        </a:p>
      </dgm:t>
    </dgm:pt>
    <dgm:pt modelId="{A3F115AF-5653-407F-B491-487C71B92A0B}">
      <dgm:prSet phldrT="[Text]"/>
      <dgm:spPr>
        <a:ln w="38100">
          <a:solidFill>
            <a:schemeClr val="accent3">
              <a:lumMod val="60000"/>
              <a:lumOff val="40000"/>
            </a:schemeClr>
          </a:solidFill>
        </a:ln>
      </dgm:spPr>
      <dgm:t>
        <a:bodyPr/>
        <a:lstStyle/>
        <a:p>
          <a:r>
            <a:rPr lang="en-US">
              <a:latin typeface="Avenir Next LT Pro" panose="020B0504020202020204" pitchFamily="34" charset="0"/>
            </a:rPr>
            <a:t>Project Overview &amp; Update</a:t>
          </a:r>
        </a:p>
      </dgm:t>
    </dgm:pt>
    <dgm:pt modelId="{557D1942-9DD8-430E-83B4-D62514620E04}" type="parTrans" cxnId="{72B29C6E-5CF4-4B1F-B7AD-1E1375BBC9F6}">
      <dgm:prSet/>
      <dgm:spPr/>
      <dgm:t>
        <a:bodyPr/>
        <a:lstStyle/>
        <a:p>
          <a:endParaRPr lang="en-US">
            <a:latin typeface="Avenir Next LT Pro" panose="020B0504020202020204" pitchFamily="34" charset="0"/>
          </a:endParaRPr>
        </a:p>
      </dgm:t>
    </dgm:pt>
    <dgm:pt modelId="{1F27EB4E-FBD6-433D-A7FB-5385F828CCDB}" type="sibTrans" cxnId="{72B29C6E-5CF4-4B1F-B7AD-1E1375BBC9F6}">
      <dgm:prSet/>
      <dgm:spPr/>
      <dgm:t>
        <a:bodyPr/>
        <a:lstStyle/>
        <a:p>
          <a:endParaRPr lang="en-US">
            <a:latin typeface="Avenir Next LT Pro" panose="020B0504020202020204" pitchFamily="34" charset="0"/>
          </a:endParaRPr>
        </a:p>
      </dgm:t>
    </dgm:pt>
    <dgm:pt modelId="{E472A36E-9EA1-404C-975D-7FB171A7F8D9}">
      <dgm:prSet phldrT="[Text]"/>
      <dgm:spPr>
        <a:ln w="38100">
          <a:solidFill>
            <a:schemeClr val="accent3">
              <a:lumMod val="60000"/>
              <a:lumOff val="40000"/>
            </a:schemeClr>
          </a:solidFill>
        </a:ln>
      </dgm:spPr>
      <dgm:t>
        <a:bodyPr/>
        <a:lstStyle/>
        <a:p>
          <a:r>
            <a:rPr lang="en-US">
              <a:latin typeface="Avenir Next LT Pro" panose="020B0504020202020204" pitchFamily="34" charset="0"/>
            </a:rPr>
            <a:t>Community Survey Summary</a:t>
          </a:r>
        </a:p>
      </dgm:t>
    </dgm:pt>
    <dgm:pt modelId="{60483142-38BE-4381-9231-25B17ECC4391}" type="parTrans" cxnId="{633090A8-C5AE-48FF-817F-CC3790593B97}">
      <dgm:prSet/>
      <dgm:spPr/>
      <dgm:t>
        <a:bodyPr/>
        <a:lstStyle/>
        <a:p>
          <a:endParaRPr lang="en-US">
            <a:latin typeface="Avenir Next LT Pro" panose="020B0504020202020204" pitchFamily="34" charset="0"/>
          </a:endParaRPr>
        </a:p>
      </dgm:t>
    </dgm:pt>
    <dgm:pt modelId="{919F9DC3-43EE-4E28-BC6C-891A2BE42D67}" type="sibTrans" cxnId="{633090A8-C5AE-48FF-817F-CC3790593B97}">
      <dgm:prSet/>
      <dgm:spPr/>
      <dgm:t>
        <a:bodyPr/>
        <a:lstStyle/>
        <a:p>
          <a:endParaRPr lang="en-US">
            <a:latin typeface="Avenir Next LT Pro" panose="020B0504020202020204" pitchFamily="34" charset="0"/>
          </a:endParaRPr>
        </a:p>
      </dgm:t>
    </dgm:pt>
    <dgm:pt modelId="{238293C1-804A-4C43-AC44-21F7AD30416F}">
      <dgm:prSet phldrT="[Text]"/>
      <dgm:spPr>
        <a:ln w="38100">
          <a:solidFill>
            <a:schemeClr val="accent3">
              <a:lumMod val="60000"/>
              <a:lumOff val="40000"/>
            </a:schemeClr>
          </a:solidFill>
        </a:ln>
      </dgm:spPr>
      <dgm:t>
        <a:bodyPr/>
        <a:lstStyle/>
        <a:p>
          <a:r>
            <a:rPr lang="en-US">
              <a:latin typeface="Avenir Next LT Pro" panose="020B0504020202020204" pitchFamily="34" charset="0"/>
            </a:rPr>
            <a:t>Policy Related Questions</a:t>
          </a:r>
        </a:p>
      </dgm:t>
    </dgm:pt>
    <dgm:pt modelId="{93136EED-4F07-4BB8-B1AD-397B59A288CA}" type="parTrans" cxnId="{41B5EB96-FDE1-403E-B84C-516B8A3DA191}">
      <dgm:prSet/>
      <dgm:spPr/>
      <dgm:t>
        <a:bodyPr/>
        <a:lstStyle/>
        <a:p>
          <a:endParaRPr lang="en-US">
            <a:latin typeface="Avenir Next LT Pro" panose="020B0504020202020204" pitchFamily="34" charset="0"/>
          </a:endParaRPr>
        </a:p>
      </dgm:t>
    </dgm:pt>
    <dgm:pt modelId="{C89CAA6F-9DB7-4C1D-8E5A-8DCB54664D7B}" type="sibTrans" cxnId="{41B5EB96-FDE1-403E-B84C-516B8A3DA191}">
      <dgm:prSet/>
      <dgm:spPr/>
      <dgm:t>
        <a:bodyPr/>
        <a:lstStyle/>
        <a:p>
          <a:endParaRPr lang="en-US">
            <a:latin typeface="Avenir Next LT Pro" panose="020B0504020202020204" pitchFamily="34" charset="0"/>
          </a:endParaRPr>
        </a:p>
      </dgm:t>
    </dgm:pt>
    <dgm:pt modelId="{3A1C37D2-E44F-4FAA-9728-7A0AE16715D8}">
      <dgm:prSet phldrT="[Text]"/>
      <dgm:spPr>
        <a:ln w="38100">
          <a:solidFill>
            <a:schemeClr val="accent3">
              <a:lumMod val="60000"/>
              <a:lumOff val="40000"/>
            </a:schemeClr>
          </a:solidFill>
        </a:ln>
      </dgm:spPr>
      <dgm:t>
        <a:bodyPr/>
        <a:lstStyle/>
        <a:p>
          <a:r>
            <a:rPr lang="en-US">
              <a:latin typeface="Avenir Next LT Pro" panose="020B0504020202020204" pitchFamily="34" charset="0"/>
            </a:rPr>
            <a:t>Demographic &amp; Housing Metrics</a:t>
          </a:r>
        </a:p>
      </dgm:t>
    </dgm:pt>
    <dgm:pt modelId="{901062F7-D015-4184-92BB-138F36C3DD49}" type="parTrans" cxnId="{25886375-1662-4B94-85F5-1941EFAC0252}">
      <dgm:prSet/>
      <dgm:spPr/>
      <dgm:t>
        <a:bodyPr/>
        <a:lstStyle/>
        <a:p>
          <a:endParaRPr lang="en-US">
            <a:latin typeface="Avenir Next LT Pro" panose="020B0504020202020204" pitchFamily="34" charset="0"/>
          </a:endParaRPr>
        </a:p>
      </dgm:t>
    </dgm:pt>
    <dgm:pt modelId="{978FD506-4B89-40F5-9094-65527BB014E6}" type="sibTrans" cxnId="{25886375-1662-4B94-85F5-1941EFAC0252}">
      <dgm:prSet/>
      <dgm:spPr/>
      <dgm:t>
        <a:bodyPr/>
        <a:lstStyle/>
        <a:p>
          <a:endParaRPr lang="en-US">
            <a:latin typeface="Avenir Next LT Pro" panose="020B0504020202020204" pitchFamily="34" charset="0"/>
          </a:endParaRPr>
        </a:p>
      </dgm:t>
    </dgm:pt>
    <dgm:pt modelId="{44AAF356-FA15-4D3D-BCE2-B729B1993DFB}">
      <dgm:prSet phldrT="[Text]"/>
      <dgm:spPr>
        <a:ln w="38100">
          <a:solidFill>
            <a:schemeClr val="accent3">
              <a:lumMod val="60000"/>
              <a:lumOff val="40000"/>
            </a:schemeClr>
          </a:solidFill>
        </a:ln>
      </dgm:spPr>
      <dgm:t>
        <a:bodyPr/>
        <a:lstStyle/>
        <a:p>
          <a:r>
            <a:rPr lang="en-US">
              <a:latin typeface="Avenir Next LT Pro" panose="020B0504020202020204" pitchFamily="34" charset="0"/>
            </a:rPr>
            <a:t>Next Steps</a:t>
          </a:r>
        </a:p>
      </dgm:t>
    </dgm:pt>
    <dgm:pt modelId="{90146563-DD33-4D38-9D03-926666637952}" type="parTrans" cxnId="{042BF9DC-1322-4135-8BBC-E29C05E5A6D5}">
      <dgm:prSet/>
      <dgm:spPr/>
      <dgm:t>
        <a:bodyPr/>
        <a:lstStyle/>
        <a:p>
          <a:endParaRPr lang="en-US">
            <a:latin typeface="Avenir Next LT Pro" panose="020B0504020202020204" pitchFamily="34" charset="0"/>
          </a:endParaRPr>
        </a:p>
      </dgm:t>
    </dgm:pt>
    <dgm:pt modelId="{A0C07138-9DB4-4C10-8DD2-32F172A1ADCC}" type="sibTrans" cxnId="{042BF9DC-1322-4135-8BBC-E29C05E5A6D5}">
      <dgm:prSet/>
      <dgm:spPr/>
      <dgm:t>
        <a:bodyPr/>
        <a:lstStyle/>
        <a:p>
          <a:endParaRPr lang="en-US">
            <a:latin typeface="Avenir Next LT Pro" panose="020B0504020202020204" pitchFamily="34" charset="0"/>
          </a:endParaRPr>
        </a:p>
      </dgm:t>
    </dgm:pt>
    <dgm:pt modelId="{0434A0E9-1E20-465B-A0F7-4E1C68577684}">
      <dgm:prSet phldrT="[Text]"/>
      <dgm:spPr>
        <a:ln w="38100">
          <a:solidFill>
            <a:schemeClr val="accent3">
              <a:lumMod val="60000"/>
              <a:lumOff val="40000"/>
            </a:schemeClr>
          </a:solidFill>
        </a:ln>
      </dgm:spPr>
      <dgm:t>
        <a:bodyPr/>
        <a:lstStyle/>
        <a:p>
          <a:r>
            <a:rPr lang="en-US">
              <a:latin typeface="Avenir Next LT Pro" panose="020B0504020202020204" pitchFamily="34" charset="0"/>
            </a:rPr>
            <a:t>Housing Types Preferences</a:t>
          </a:r>
        </a:p>
      </dgm:t>
    </dgm:pt>
    <dgm:pt modelId="{2058A4CA-9B73-4D3C-950A-97F2274F1712}" type="parTrans" cxnId="{47B5AF56-0A53-40DB-AD36-5A5304AAAA57}">
      <dgm:prSet/>
      <dgm:spPr/>
      <dgm:t>
        <a:bodyPr/>
        <a:lstStyle/>
        <a:p>
          <a:endParaRPr lang="en-US"/>
        </a:p>
      </dgm:t>
    </dgm:pt>
    <dgm:pt modelId="{B5F48EEA-4DB5-4733-8E88-DB5D1E3D1850}" type="sibTrans" cxnId="{47B5AF56-0A53-40DB-AD36-5A5304AAAA57}">
      <dgm:prSet/>
      <dgm:spPr/>
      <dgm:t>
        <a:bodyPr/>
        <a:lstStyle/>
        <a:p>
          <a:endParaRPr lang="en-US"/>
        </a:p>
      </dgm:t>
    </dgm:pt>
    <dgm:pt modelId="{CA590DB1-A503-480B-88C4-60ADDD1AA529}" type="pres">
      <dgm:prSet presAssocID="{90EE0059-CDCA-4BAE-807B-880F51AFE3B1}" presName="CompostProcess" presStyleCnt="0">
        <dgm:presLayoutVars>
          <dgm:dir/>
          <dgm:resizeHandles val="exact"/>
        </dgm:presLayoutVars>
      </dgm:prSet>
      <dgm:spPr/>
    </dgm:pt>
    <dgm:pt modelId="{8E856BD8-6B54-41E5-AEB4-7A396E0FC1BB}" type="pres">
      <dgm:prSet presAssocID="{90EE0059-CDCA-4BAE-807B-880F51AFE3B1}" presName="arrow" presStyleLbl="bgShp" presStyleIdx="0" presStyleCnt="1"/>
      <dgm:spPr/>
    </dgm:pt>
    <dgm:pt modelId="{00D2083B-B0D8-449F-9500-23DCEFAD04C9}" type="pres">
      <dgm:prSet presAssocID="{90EE0059-CDCA-4BAE-807B-880F51AFE3B1}" presName="linearProcess" presStyleCnt="0"/>
      <dgm:spPr/>
    </dgm:pt>
    <dgm:pt modelId="{26F3A20E-4316-4567-A41F-CCA8E0BE2D73}" type="pres">
      <dgm:prSet presAssocID="{A3F115AF-5653-407F-B491-487C71B92A0B}" presName="textNode" presStyleLbl="node1" presStyleIdx="0" presStyleCnt="6">
        <dgm:presLayoutVars>
          <dgm:bulletEnabled val="1"/>
        </dgm:presLayoutVars>
      </dgm:prSet>
      <dgm:spPr/>
    </dgm:pt>
    <dgm:pt modelId="{CB2B1C28-E496-4E9A-BB8B-7D9A70E260E4}" type="pres">
      <dgm:prSet presAssocID="{1F27EB4E-FBD6-433D-A7FB-5385F828CCDB}" presName="sibTrans" presStyleCnt="0"/>
      <dgm:spPr/>
    </dgm:pt>
    <dgm:pt modelId="{39DA9878-CDED-459E-A4EA-9F504965A929}" type="pres">
      <dgm:prSet presAssocID="{E472A36E-9EA1-404C-975D-7FB171A7F8D9}" presName="textNode" presStyleLbl="node1" presStyleIdx="1" presStyleCnt="6">
        <dgm:presLayoutVars>
          <dgm:bulletEnabled val="1"/>
        </dgm:presLayoutVars>
      </dgm:prSet>
      <dgm:spPr/>
    </dgm:pt>
    <dgm:pt modelId="{3F2A09EB-A55C-411C-912E-6F36F29115E3}" type="pres">
      <dgm:prSet presAssocID="{919F9DC3-43EE-4E28-BC6C-891A2BE42D67}" presName="sibTrans" presStyleCnt="0"/>
      <dgm:spPr/>
    </dgm:pt>
    <dgm:pt modelId="{334082BE-DC6F-4F57-88CB-FBAD36ABC538}" type="pres">
      <dgm:prSet presAssocID="{238293C1-804A-4C43-AC44-21F7AD30416F}" presName="textNode" presStyleLbl="node1" presStyleIdx="2" presStyleCnt="6">
        <dgm:presLayoutVars>
          <dgm:bulletEnabled val="1"/>
        </dgm:presLayoutVars>
      </dgm:prSet>
      <dgm:spPr/>
    </dgm:pt>
    <dgm:pt modelId="{90101AF5-2C44-4C8D-9B5B-130D86D45F98}" type="pres">
      <dgm:prSet presAssocID="{C89CAA6F-9DB7-4C1D-8E5A-8DCB54664D7B}" presName="sibTrans" presStyleCnt="0"/>
      <dgm:spPr/>
    </dgm:pt>
    <dgm:pt modelId="{6F86EB98-6C05-4B25-A044-6CF48D2AAEA6}" type="pres">
      <dgm:prSet presAssocID="{0434A0E9-1E20-465B-A0F7-4E1C68577684}" presName="textNode" presStyleLbl="node1" presStyleIdx="3" presStyleCnt="6">
        <dgm:presLayoutVars>
          <dgm:bulletEnabled val="1"/>
        </dgm:presLayoutVars>
      </dgm:prSet>
      <dgm:spPr/>
    </dgm:pt>
    <dgm:pt modelId="{A45609CB-66A4-4691-830B-B7CFC7BEC4EE}" type="pres">
      <dgm:prSet presAssocID="{B5F48EEA-4DB5-4733-8E88-DB5D1E3D1850}" presName="sibTrans" presStyleCnt="0"/>
      <dgm:spPr/>
    </dgm:pt>
    <dgm:pt modelId="{187A05A7-BC80-4276-87A9-0F266DBBBCAF}" type="pres">
      <dgm:prSet presAssocID="{3A1C37D2-E44F-4FAA-9728-7A0AE16715D8}" presName="textNode" presStyleLbl="node1" presStyleIdx="4" presStyleCnt="6">
        <dgm:presLayoutVars>
          <dgm:bulletEnabled val="1"/>
        </dgm:presLayoutVars>
      </dgm:prSet>
      <dgm:spPr/>
    </dgm:pt>
    <dgm:pt modelId="{406DE0D3-29BB-43FC-AAA1-5C4CB7726086}" type="pres">
      <dgm:prSet presAssocID="{978FD506-4B89-40F5-9094-65527BB014E6}" presName="sibTrans" presStyleCnt="0"/>
      <dgm:spPr/>
    </dgm:pt>
    <dgm:pt modelId="{4103A10B-F597-4F92-8FF2-818E0215825A}" type="pres">
      <dgm:prSet presAssocID="{44AAF356-FA15-4D3D-BCE2-B729B1993DFB}" presName="textNode" presStyleLbl="node1" presStyleIdx="5" presStyleCnt="6">
        <dgm:presLayoutVars>
          <dgm:bulletEnabled val="1"/>
        </dgm:presLayoutVars>
      </dgm:prSet>
      <dgm:spPr/>
    </dgm:pt>
  </dgm:ptLst>
  <dgm:cxnLst>
    <dgm:cxn modelId="{A9520A0C-3CCB-403A-A135-0E56418E6F5B}" type="presOf" srcId="{3A1C37D2-E44F-4FAA-9728-7A0AE16715D8}" destId="{187A05A7-BC80-4276-87A9-0F266DBBBCAF}" srcOrd="0" destOrd="0" presId="urn:microsoft.com/office/officeart/2005/8/layout/hProcess9"/>
    <dgm:cxn modelId="{D933B560-FE07-4A38-9AC7-243D66FB1E9A}" type="presOf" srcId="{A3F115AF-5653-407F-B491-487C71B92A0B}" destId="{26F3A20E-4316-4567-A41F-CCA8E0BE2D73}" srcOrd="0" destOrd="0" presId="urn:microsoft.com/office/officeart/2005/8/layout/hProcess9"/>
    <dgm:cxn modelId="{86143566-D9BB-4446-B74D-5AF68AEAAC86}" type="presOf" srcId="{E472A36E-9EA1-404C-975D-7FB171A7F8D9}" destId="{39DA9878-CDED-459E-A4EA-9F504965A929}" srcOrd="0" destOrd="0" presId="urn:microsoft.com/office/officeart/2005/8/layout/hProcess9"/>
    <dgm:cxn modelId="{72B29C6E-5CF4-4B1F-B7AD-1E1375BBC9F6}" srcId="{90EE0059-CDCA-4BAE-807B-880F51AFE3B1}" destId="{A3F115AF-5653-407F-B491-487C71B92A0B}" srcOrd="0" destOrd="0" parTransId="{557D1942-9DD8-430E-83B4-D62514620E04}" sibTransId="{1F27EB4E-FBD6-433D-A7FB-5385F828CCDB}"/>
    <dgm:cxn modelId="{119A1E52-5200-4B27-AE8C-AB1AC5878763}" type="presOf" srcId="{90EE0059-CDCA-4BAE-807B-880F51AFE3B1}" destId="{CA590DB1-A503-480B-88C4-60ADDD1AA529}" srcOrd="0" destOrd="0" presId="urn:microsoft.com/office/officeart/2005/8/layout/hProcess9"/>
    <dgm:cxn modelId="{25886375-1662-4B94-85F5-1941EFAC0252}" srcId="{90EE0059-CDCA-4BAE-807B-880F51AFE3B1}" destId="{3A1C37D2-E44F-4FAA-9728-7A0AE16715D8}" srcOrd="4" destOrd="0" parTransId="{901062F7-D015-4184-92BB-138F36C3DD49}" sibTransId="{978FD506-4B89-40F5-9094-65527BB014E6}"/>
    <dgm:cxn modelId="{47B5AF56-0A53-40DB-AD36-5A5304AAAA57}" srcId="{90EE0059-CDCA-4BAE-807B-880F51AFE3B1}" destId="{0434A0E9-1E20-465B-A0F7-4E1C68577684}" srcOrd="3" destOrd="0" parTransId="{2058A4CA-9B73-4D3C-950A-97F2274F1712}" sibTransId="{B5F48EEA-4DB5-4733-8E88-DB5D1E3D1850}"/>
    <dgm:cxn modelId="{9972D682-88C7-46B1-9E33-DE70F7BD6C19}" type="presOf" srcId="{44AAF356-FA15-4D3D-BCE2-B729B1993DFB}" destId="{4103A10B-F597-4F92-8FF2-818E0215825A}" srcOrd="0" destOrd="0" presId="urn:microsoft.com/office/officeart/2005/8/layout/hProcess9"/>
    <dgm:cxn modelId="{41B5EB96-FDE1-403E-B84C-516B8A3DA191}" srcId="{90EE0059-CDCA-4BAE-807B-880F51AFE3B1}" destId="{238293C1-804A-4C43-AC44-21F7AD30416F}" srcOrd="2" destOrd="0" parTransId="{93136EED-4F07-4BB8-B1AD-397B59A288CA}" sibTransId="{C89CAA6F-9DB7-4C1D-8E5A-8DCB54664D7B}"/>
    <dgm:cxn modelId="{633090A8-C5AE-48FF-817F-CC3790593B97}" srcId="{90EE0059-CDCA-4BAE-807B-880F51AFE3B1}" destId="{E472A36E-9EA1-404C-975D-7FB171A7F8D9}" srcOrd="1" destOrd="0" parTransId="{60483142-38BE-4381-9231-25B17ECC4391}" sibTransId="{919F9DC3-43EE-4E28-BC6C-891A2BE42D67}"/>
    <dgm:cxn modelId="{AFA79FD1-7398-4F8B-89F8-A17ECC8A8201}" type="presOf" srcId="{0434A0E9-1E20-465B-A0F7-4E1C68577684}" destId="{6F86EB98-6C05-4B25-A044-6CF48D2AAEA6}" srcOrd="0" destOrd="0" presId="urn:microsoft.com/office/officeart/2005/8/layout/hProcess9"/>
    <dgm:cxn modelId="{020990D4-6087-42ED-A794-2584CCC6A3CD}" type="presOf" srcId="{238293C1-804A-4C43-AC44-21F7AD30416F}" destId="{334082BE-DC6F-4F57-88CB-FBAD36ABC538}" srcOrd="0" destOrd="0" presId="urn:microsoft.com/office/officeart/2005/8/layout/hProcess9"/>
    <dgm:cxn modelId="{042BF9DC-1322-4135-8BBC-E29C05E5A6D5}" srcId="{90EE0059-CDCA-4BAE-807B-880F51AFE3B1}" destId="{44AAF356-FA15-4D3D-BCE2-B729B1993DFB}" srcOrd="5" destOrd="0" parTransId="{90146563-DD33-4D38-9D03-926666637952}" sibTransId="{A0C07138-9DB4-4C10-8DD2-32F172A1ADCC}"/>
    <dgm:cxn modelId="{708EF881-9B8F-4CF5-A8FB-5BCBA6145568}" type="presParOf" srcId="{CA590DB1-A503-480B-88C4-60ADDD1AA529}" destId="{8E856BD8-6B54-41E5-AEB4-7A396E0FC1BB}" srcOrd="0" destOrd="0" presId="urn:microsoft.com/office/officeart/2005/8/layout/hProcess9"/>
    <dgm:cxn modelId="{D2DC65BA-FE15-41F8-9695-26C4AB70D648}" type="presParOf" srcId="{CA590DB1-A503-480B-88C4-60ADDD1AA529}" destId="{00D2083B-B0D8-449F-9500-23DCEFAD04C9}" srcOrd="1" destOrd="0" presId="urn:microsoft.com/office/officeart/2005/8/layout/hProcess9"/>
    <dgm:cxn modelId="{D9B88D08-CEA5-40C7-BCBE-F25B1E8CB33E}" type="presParOf" srcId="{00D2083B-B0D8-449F-9500-23DCEFAD04C9}" destId="{26F3A20E-4316-4567-A41F-CCA8E0BE2D73}" srcOrd="0" destOrd="0" presId="urn:microsoft.com/office/officeart/2005/8/layout/hProcess9"/>
    <dgm:cxn modelId="{B136B2AB-4A32-4868-BCC8-3079D2AFD884}" type="presParOf" srcId="{00D2083B-B0D8-449F-9500-23DCEFAD04C9}" destId="{CB2B1C28-E496-4E9A-BB8B-7D9A70E260E4}" srcOrd="1" destOrd="0" presId="urn:microsoft.com/office/officeart/2005/8/layout/hProcess9"/>
    <dgm:cxn modelId="{584C6F4D-B904-430F-99BB-D2958433A83F}" type="presParOf" srcId="{00D2083B-B0D8-449F-9500-23DCEFAD04C9}" destId="{39DA9878-CDED-459E-A4EA-9F504965A929}" srcOrd="2" destOrd="0" presId="urn:microsoft.com/office/officeart/2005/8/layout/hProcess9"/>
    <dgm:cxn modelId="{56FB36CB-B7AF-4823-ABFE-7E8FC89E7E24}" type="presParOf" srcId="{00D2083B-B0D8-449F-9500-23DCEFAD04C9}" destId="{3F2A09EB-A55C-411C-912E-6F36F29115E3}" srcOrd="3" destOrd="0" presId="urn:microsoft.com/office/officeart/2005/8/layout/hProcess9"/>
    <dgm:cxn modelId="{B611AA16-C7ED-4914-BC5B-3ED27B51C5DB}" type="presParOf" srcId="{00D2083B-B0D8-449F-9500-23DCEFAD04C9}" destId="{334082BE-DC6F-4F57-88CB-FBAD36ABC538}" srcOrd="4" destOrd="0" presId="urn:microsoft.com/office/officeart/2005/8/layout/hProcess9"/>
    <dgm:cxn modelId="{D2258314-1DB1-44EE-8213-AC5C370BF967}" type="presParOf" srcId="{00D2083B-B0D8-449F-9500-23DCEFAD04C9}" destId="{90101AF5-2C44-4C8D-9B5B-130D86D45F98}" srcOrd="5" destOrd="0" presId="urn:microsoft.com/office/officeart/2005/8/layout/hProcess9"/>
    <dgm:cxn modelId="{A5958892-F69C-4CCC-ABE9-F6388C6AEA0E}" type="presParOf" srcId="{00D2083B-B0D8-449F-9500-23DCEFAD04C9}" destId="{6F86EB98-6C05-4B25-A044-6CF48D2AAEA6}" srcOrd="6" destOrd="0" presId="urn:microsoft.com/office/officeart/2005/8/layout/hProcess9"/>
    <dgm:cxn modelId="{FD5332AF-3258-4E15-A0EC-77069AAD4B82}" type="presParOf" srcId="{00D2083B-B0D8-449F-9500-23DCEFAD04C9}" destId="{A45609CB-66A4-4691-830B-B7CFC7BEC4EE}" srcOrd="7" destOrd="0" presId="urn:microsoft.com/office/officeart/2005/8/layout/hProcess9"/>
    <dgm:cxn modelId="{C7536B9E-B44B-481E-A0C1-06DCDEB92A1F}" type="presParOf" srcId="{00D2083B-B0D8-449F-9500-23DCEFAD04C9}" destId="{187A05A7-BC80-4276-87A9-0F266DBBBCAF}" srcOrd="8" destOrd="0" presId="urn:microsoft.com/office/officeart/2005/8/layout/hProcess9"/>
    <dgm:cxn modelId="{CB60DF38-FAF4-4722-8291-A81728FFF5E5}" type="presParOf" srcId="{00D2083B-B0D8-449F-9500-23DCEFAD04C9}" destId="{406DE0D3-29BB-43FC-AAA1-5C4CB7726086}" srcOrd="9" destOrd="0" presId="urn:microsoft.com/office/officeart/2005/8/layout/hProcess9"/>
    <dgm:cxn modelId="{25B05318-3F4A-4B91-8285-71C57CE2422E}" type="presParOf" srcId="{00D2083B-B0D8-449F-9500-23DCEFAD04C9}" destId="{4103A10B-F597-4F92-8FF2-818E0215825A}"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EE0059-CDCA-4BAE-807B-880F51AFE3B1}" type="doc">
      <dgm:prSet loTypeId="urn:microsoft.com/office/officeart/2005/8/layout/hProcess9" loCatId="process" qsTypeId="urn:microsoft.com/office/officeart/2005/8/quickstyle/simple1" qsCatId="simple" csTypeId="urn:microsoft.com/office/officeart/2005/8/colors/accent3_1" csCatId="accent3" phldr="1"/>
      <dgm:spPr/>
      <dgm:t>
        <a:bodyPr/>
        <a:lstStyle/>
        <a:p>
          <a:endParaRPr lang="en-US"/>
        </a:p>
      </dgm:t>
    </dgm:pt>
    <dgm:pt modelId="{A3F115AF-5653-407F-B491-487C71B92A0B}">
      <dgm:prSet phldrT="[Text]"/>
      <dgm:spPr>
        <a:ln w="38100">
          <a:solidFill>
            <a:schemeClr val="accent4">
              <a:lumMod val="75000"/>
            </a:schemeClr>
          </a:solidFill>
        </a:ln>
      </dgm:spPr>
      <dgm:t>
        <a:bodyPr/>
        <a:lstStyle/>
        <a:p>
          <a:r>
            <a:rPr lang="en-US">
              <a:latin typeface="Avenir Next LT Pro" panose="020B0504020202020204" pitchFamily="34" charset="0"/>
            </a:rPr>
            <a:t>Project Overview &amp; Update</a:t>
          </a:r>
        </a:p>
      </dgm:t>
    </dgm:pt>
    <dgm:pt modelId="{557D1942-9DD8-430E-83B4-D62514620E04}" type="parTrans" cxnId="{72B29C6E-5CF4-4B1F-B7AD-1E1375BBC9F6}">
      <dgm:prSet/>
      <dgm:spPr/>
      <dgm:t>
        <a:bodyPr/>
        <a:lstStyle/>
        <a:p>
          <a:endParaRPr lang="en-US">
            <a:latin typeface="Avenir Next LT Pro" panose="020B0504020202020204" pitchFamily="34" charset="0"/>
          </a:endParaRPr>
        </a:p>
      </dgm:t>
    </dgm:pt>
    <dgm:pt modelId="{1F27EB4E-FBD6-433D-A7FB-5385F828CCDB}" type="sibTrans" cxnId="{72B29C6E-5CF4-4B1F-B7AD-1E1375BBC9F6}">
      <dgm:prSet/>
      <dgm:spPr/>
      <dgm:t>
        <a:bodyPr/>
        <a:lstStyle/>
        <a:p>
          <a:endParaRPr lang="en-US">
            <a:latin typeface="Avenir Next LT Pro" panose="020B0504020202020204" pitchFamily="34" charset="0"/>
          </a:endParaRPr>
        </a:p>
      </dgm:t>
    </dgm:pt>
    <dgm:pt modelId="{E472A36E-9EA1-404C-975D-7FB171A7F8D9}">
      <dgm:prSet phldrT="[Text]"/>
      <dgm:spPr>
        <a:ln w="38100">
          <a:solidFill>
            <a:schemeClr val="accent4">
              <a:lumMod val="75000"/>
            </a:schemeClr>
          </a:solidFill>
        </a:ln>
      </dgm:spPr>
      <dgm:t>
        <a:bodyPr/>
        <a:lstStyle/>
        <a:p>
          <a:r>
            <a:rPr lang="en-US">
              <a:latin typeface="Avenir Next LT Pro" panose="020B0504020202020204" pitchFamily="34" charset="0"/>
            </a:rPr>
            <a:t>Community Survey Summary</a:t>
          </a:r>
        </a:p>
      </dgm:t>
    </dgm:pt>
    <dgm:pt modelId="{60483142-38BE-4381-9231-25B17ECC4391}" type="parTrans" cxnId="{633090A8-C5AE-48FF-817F-CC3790593B97}">
      <dgm:prSet/>
      <dgm:spPr/>
      <dgm:t>
        <a:bodyPr/>
        <a:lstStyle/>
        <a:p>
          <a:endParaRPr lang="en-US">
            <a:latin typeface="Avenir Next LT Pro" panose="020B0504020202020204" pitchFamily="34" charset="0"/>
          </a:endParaRPr>
        </a:p>
      </dgm:t>
    </dgm:pt>
    <dgm:pt modelId="{919F9DC3-43EE-4E28-BC6C-891A2BE42D67}" type="sibTrans" cxnId="{633090A8-C5AE-48FF-817F-CC3790593B97}">
      <dgm:prSet/>
      <dgm:spPr/>
      <dgm:t>
        <a:bodyPr/>
        <a:lstStyle/>
        <a:p>
          <a:endParaRPr lang="en-US">
            <a:latin typeface="Avenir Next LT Pro" panose="020B0504020202020204" pitchFamily="34" charset="0"/>
          </a:endParaRPr>
        </a:p>
      </dgm:t>
    </dgm:pt>
    <dgm:pt modelId="{238293C1-804A-4C43-AC44-21F7AD30416F}">
      <dgm:prSet phldrT="[Text]"/>
      <dgm:spPr>
        <a:ln w="38100">
          <a:solidFill>
            <a:schemeClr val="accent4">
              <a:lumMod val="75000"/>
            </a:schemeClr>
          </a:solidFill>
        </a:ln>
      </dgm:spPr>
      <dgm:t>
        <a:bodyPr/>
        <a:lstStyle/>
        <a:p>
          <a:r>
            <a:rPr lang="en-US">
              <a:latin typeface="Avenir Next LT Pro" panose="020B0504020202020204" pitchFamily="34" charset="0"/>
            </a:rPr>
            <a:t>Policy Related Questions</a:t>
          </a:r>
        </a:p>
      </dgm:t>
    </dgm:pt>
    <dgm:pt modelId="{93136EED-4F07-4BB8-B1AD-397B59A288CA}" type="parTrans" cxnId="{41B5EB96-FDE1-403E-B84C-516B8A3DA191}">
      <dgm:prSet/>
      <dgm:spPr/>
      <dgm:t>
        <a:bodyPr/>
        <a:lstStyle/>
        <a:p>
          <a:endParaRPr lang="en-US">
            <a:latin typeface="Avenir Next LT Pro" panose="020B0504020202020204" pitchFamily="34" charset="0"/>
          </a:endParaRPr>
        </a:p>
      </dgm:t>
    </dgm:pt>
    <dgm:pt modelId="{C89CAA6F-9DB7-4C1D-8E5A-8DCB54664D7B}" type="sibTrans" cxnId="{41B5EB96-FDE1-403E-B84C-516B8A3DA191}">
      <dgm:prSet/>
      <dgm:spPr/>
      <dgm:t>
        <a:bodyPr/>
        <a:lstStyle/>
        <a:p>
          <a:endParaRPr lang="en-US">
            <a:latin typeface="Avenir Next LT Pro" panose="020B0504020202020204" pitchFamily="34" charset="0"/>
          </a:endParaRPr>
        </a:p>
      </dgm:t>
    </dgm:pt>
    <dgm:pt modelId="{3A1C37D2-E44F-4FAA-9728-7A0AE16715D8}">
      <dgm:prSet phldrT="[Text]"/>
      <dgm:spPr>
        <a:ln w="38100">
          <a:solidFill>
            <a:schemeClr val="accent4">
              <a:lumMod val="75000"/>
            </a:schemeClr>
          </a:solidFill>
        </a:ln>
      </dgm:spPr>
      <dgm:t>
        <a:bodyPr/>
        <a:lstStyle/>
        <a:p>
          <a:r>
            <a:rPr lang="en-US">
              <a:latin typeface="Avenir Next LT Pro" panose="020B0504020202020204" pitchFamily="34" charset="0"/>
            </a:rPr>
            <a:t>Demographic &amp; Housing Metrics</a:t>
          </a:r>
        </a:p>
      </dgm:t>
    </dgm:pt>
    <dgm:pt modelId="{901062F7-D015-4184-92BB-138F36C3DD49}" type="parTrans" cxnId="{25886375-1662-4B94-85F5-1941EFAC0252}">
      <dgm:prSet/>
      <dgm:spPr/>
      <dgm:t>
        <a:bodyPr/>
        <a:lstStyle/>
        <a:p>
          <a:endParaRPr lang="en-US">
            <a:latin typeface="Avenir Next LT Pro" panose="020B0504020202020204" pitchFamily="34" charset="0"/>
          </a:endParaRPr>
        </a:p>
      </dgm:t>
    </dgm:pt>
    <dgm:pt modelId="{978FD506-4B89-40F5-9094-65527BB014E6}" type="sibTrans" cxnId="{25886375-1662-4B94-85F5-1941EFAC0252}">
      <dgm:prSet/>
      <dgm:spPr/>
      <dgm:t>
        <a:bodyPr/>
        <a:lstStyle/>
        <a:p>
          <a:endParaRPr lang="en-US">
            <a:latin typeface="Avenir Next LT Pro" panose="020B0504020202020204" pitchFamily="34" charset="0"/>
          </a:endParaRPr>
        </a:p>
      </dgm:t>
    </dgm:pt>
    <dgm:pt modelId="{44AAF356-FA15-4D3D-BCE2-B729B1993DFB}">
      <dgm:prSet phldrT="[Text]"/>
      <dgm:spPr>
        <a:ln w="38100">
          <a:solidFill>
            <a:schemeClr val="accent4">
              <a:lumMod val="75000"/>
            </a:schemeClr>
          </a:solidFill>
        </a:ln>
      </dgm:spPr>
      <dgm:t>
        <a:bodyPr/>
        <a:lstStyle/>
        <a:p>
          <a:r>
            <a:rPr lang="en-US">
              <a:latin typeface="Avenir Next LT Pro" panose="020B0504020202020204" pitchFamily="34" charset="0"/>
            </a:rPr>
            <a:t>Next Steps</a:t>
          </a:r>
        </a:p>
      </dgm:t>
    </dgm:pt>
    <dgm:pt modelId="{90146563-DD33-4D38-9D03-926666637952}" type="parTrans" cxnId="{042BF9DC-1322-4135-8BBC-E29C05E5A6D5}">
      <dgm:prSet/>
      <dgm:spPr/>
      <dgm:t>
        <a:bodyPr/>
        <a:lstStyle/>
        <a:p>
          <a:endParaRPr lang="en-US">
            <a:latin typeface="Avenir Next LT Pro" panose="020B0504020202020204" pitchFamily="34" charset="0"/>
          </a:endParaRPr>
        </a:p>
      </dgm:t>
    </dgm:pt>
    <dgm:pt modelId="{A0C07138-9DB4-4C10-8DD2-32F172A1ADCC}" type="sibTrans" cxnId="{042BF9DC-1322-4135-8BBC-E29C05E5A6D5}">
      <dgm:prSet/>
      <dgm:spPr/>
      <dgm:t>
        <a:bodyPr/>
        <a:lstStyle/>
        <a:p>
          <a:endParaRPr lang="en-US">
            <a:latin typeface="Avenir Next LT Pro" panose="020B0504020202020204" pitchFamily="34" charset="0"/>
          </a:endParaRPr>
        </a:p>
      </dgm:t>
    </dgm:pt>
    <dgm:pt modelId="{B6593BE3-4EC6-4D78-A672-8EEF7009AB5A}">
      <dgm:prSet phldrT="[Text]"/>
      <dgm:spPr>
        <a:ln w="38100">
          <a:solidFill>
            <a:schemeClr val="accent4">
              <a:lumMod val="75000"/>
            </a:schemeClr>
          </a:solidFill>
        </a:ln>
      </dgm:spPr>
      <dgm:t>
        <a:bodyPr/>
        <a:lstStyle/>
        <a:p>
          <a:r>
            <a:rPr lang="en-US">
              <a:latin typeface="Avenir Next LT Pro" panose="020B0504020202020204" pitchFamily="34" charset="0"/>
            </a:rPr>
            <a:t>Housing Types Preferences</a:t>
          </a:r>
        </a:p>
      </dgm:t>
    </dgm:pt>
    <dgm:pt modelId="{600E643F-F7A1-466E-A76E-6B22B3F60749}" type="parTrans" cxnId="{B9693A6E-EF50-4936-AC0B-B2AFBA4D0CB9}">
      <dgm:prSet/>
      <dgm:spPr/>
      <dgm:t>
        <a:bodyPr/>
        <a:lstStyle/>
        <a:p>
          <a:endParaRPr lang="en-US"/>
        </a:p>
      </dgm:t>
    </dgm:pt>
    <dgm:pt modelId="{E15D226F-82A8-4EA5-BB0C-FB0F2EF23157}" type="sibTrans" cxnId="{B9693A6E-EF50-4936-AC0B-B2AFBA4D0CB9}">
      <dgm:prSet/>
      <dgm:spPr/>
      <dgm:t>
        <a:bodyPr/>
        <a:lstStyle/>
        <a:p>
          <a:endParaRPr lang="en-US"/>
        </a:p>
      </dgm:t>
    </dgm:pt>
    <dgm:pt modelId="{CA590DB1-A503-480B-88C4-60ADDD1AA529}" type="pres">
      <dgm:prSet presAssocID="{90EE0059-CDCA-4BAE-807B-880F51AFE3B1}" presName="CompostProcess" presStyleCnt="0">
        <dgm:presLayoutVars>
          <dgm:dir/>
          <dgm:resizeHandles val="exact"/>
        </dgm:presLayoutVars>
      </dgm:prSet>
      <dgm:spPr/>
    </dgm:pt>
    <dgm:pt modelId="{8E856BD8-6B54-41E5-AEB4-7A396E0FC1BB}" type="pres">
      <dgm:prSet presAssocID="{90EE0059-CDCA-4BAE-807B-880F51AFE3B1}" presName="arrow" presStyleLbl="bgShp" presStyleIdx="0" presStyleCnt="1"/>
      <dgm:spPr/>
    </dgm:pt>
    <dgm:pt modelId="{00D2083B-B0D8-449F-9500-23DCEFAD04C9}" type="pres">
      <dgm:prSet presAssocID="{90EE0059-CDCA-4BAE-807B-880F51AFE3B1}" presName="linearProcess" presStyleCnt="0"/>
      <dgm:spPr/>
    </dgm:pt>
    <dgm:pt modelId="{26F3A20E-4316-4567-A41F-CCA8E0BE2D73}" type="pres">
      <dgm:prSet presAssocID="{A3F115AF-5653-407F-B491-487C71B92A0B}" presName="textNode" presStyleLbl="node1" presStyleIdx="0" presStyleCnt="6">
        <dgm:presLayoutVars>
          <dgm:bulletEnabled val="1"/>
        </dgm:presLayoutVars>
      </dgm:prSet>
      <dgm:spPr/>
    </dgm:pt>
    <dgm:pt modelId="{CB2B1C28-E496-4E9A-BB8B-7D9A70E260E4}" type="pres">
      <dgm:prSet presAssocID="{1F27EB4E-FBD6-433D-A7FB-5385F828CCDB}" presName="sibTrans" presStyleCnt="0"/>
      <dgm:spPr/>
    </dgm:pt>
    <dgm:pt modelId="{39DA9878-CDED-459E-A4EA-9F504965A929}" type="pres">
      <dgm:prSet presAssocID="{E472A36E-9EA1-404C-975D-7FB171A7F8D9}" presName="textNode" presStyleLbl="node1" presStyleIdx="1" presStyleCnt="6">
        <dgm:presLayoutVars>
          <dgm:bulletEnabled val="1"/>
        </dgm:presLayoutVars>
      </dgm:prSet>
      <dgm:spPr/>
    </dgm:pt>
    <dgm:pt modelId="{3F2A09EB-A55C-411C-912E-6F36F29115E3}" type="pres">
      <dgm:prSet presAssocID="{919F9DC3-43EE-4E28-BC6C-891A2BE42D67}" presName="sibTrans" presStyleCnt="0"/>
      <dgm:spPr/>
    </dgm:pt>
    <dgm:pt modelId="{334082BE-DC6F-4F57-88CB-FBAD36ABC538}" type="pres">
      <dgm:prSet presAssocID="{238293C1-804A-4C43-AC44-21F7AD30416F}" presName="textNode" presStyleLbl="node1" presStyleIdx="2" presStyleCnt="6">
        <dgm:presLayoutVars>
          <dgm:bulletEnabled val="1"/>
        </dgm:presLayoutVars>
      </dgm:prSet>
      <dgm:spPr/>
    </dgm:pt>
    <dgm:pt modelId="{90101AF5-2C44-4C8D-9B5B-130D86D45F98}" type="pres">
      <dgm:prSet presAssocID="{C89CAA6F-9DB7-4C1D-8E5A-8DCB54664D7B}" presName="sibTrans" presStyleCnt="0"/>
      <dgm:spPr/>
    </dgm:pt>
    <dgm:pt modelId="{DBF35633-A364-4D55-9EBF-94FEB7FE953F}" type="pres">
      <dgm:prSet presAssocID="{B6593BE3-4EC6-4D78-A672-8EEF7009AB5A}" presName="textNode" presStyleLbl="node1" presStyleIdx="3" presStyleCnt="6">
        <dgm:presLayoutVars>
          <dgm:bulletEnabled val="1"/>
        </dgm:presLayoutVars>
      </dgm:prSet>
      <dgm:spPr/>
    </dgm:pt>
    <dgm:pt modelId="{15CE3330-4068-4DAC-A1D0-35E2112B0D01}" type="pres">
      <dgm:prSet presAssocID="{E15D226F-82A8-4EA5-BB0C-FB0F2EF23157}" presName="sibTrans" presStyleCnt="0"/>
      <dgm:spPr/>
    </dgm:pt>
    <dgm:pt modelId="{187A05A7-BC80-4276-87A9-0F266DBBBCAF}" type="pres">
      <dgm:prSet presAssocID="{3A1C37D2-E44F-4FAA-9728-7A0AE16715D8}" presName="textNode" presStyleLbl="node1" presStyleIdx="4" presStyleCnt="6">
        <dgm:presLayoutVars>
          <dgm:bulletEnabled val="1"/>
        </dgm:presLayoutVars>
      </dgm:prSet>
      <dgm:spPr/>
    </dgm:pt>
    <dgm:pt modelId="{406DE0D3-29BB-43FC-AAA1-5C4CB7726086}" type="pres">
      <dgm:prSet presAssocID="{978FD506-4B89-40F5-9094-65527BB014E6}" presName="sibTrans" presStyleCnt="0"/>
      <dgm:spPr/>
    </dgm:pt>
    <dgm:pt modelId="{4103A10B-F597-4F92-8FF2-818E0215825A}" type="pres">
      <dgm:prSet presAssocID="{44AAF356-FA15-4D3D-BCE2-B729B1993DFB}" presName="textNode" presStyleLbl="node1" presStyleIdx="5" presStyleCnt="6">
        <dgm:presLayoutVars>
          <dgm:bulletEnabled val="1"/>
        </dgm:presLayoutVars>
      </dgm:prSet>
      <dgm:spPr/>
    </dgm:pt>
  </dgm:ptLst>
  <dgm:cxnLst>
    <dgm:cxn modelId="{A9520A0C-3CCB-403A-A135-0E56418E6F5B}" type="presOf" srcId="{3A1C37D2-E44F-4FAA-9728-7A0AE16715D8}" destId="{187A05A7-BC80-4276-87A9-0F266DBBBCAF}" srcOrd="0" destOrd="0" presId="urn:microsoft.com/office/officeart/2005/8/layout/hProcess9"/>
    <dgm:cxn modelId="{E9033B2C-655A-47A9-A8AF-2E2F31C5E58A}" type="presOf" srcId="{B6593BE3-4EC6-4D78-A672-8EEF7009AB5A}" destId="{DBF35633-A364-4D55-9EBF-94FEB7FE953F}" srcOrd="0" destOrd="0" presId="urn:microsoft.com/office/officeart/2005/8/layout/hProcess9"/>
    <dgm:cxn modelId="{D933B560-FE07-4A38-9AC7-243D66FB1E9A}" type="presOf" srcId="{A3F115AF-5653-407F-B491-487C71B92A0B}" destId="{26F3A20E-4316-4567-A41F-CCA8E0BE2D73}" srcOrd="0" destOrd="0" presId="urn:microsoft.com/office/officeart/2005/8/layout/hProcess9"/>
    <dgm:cxn modelId="{86143566-D9BB-4446-B74D-5AF68AEAAC86}" type="presOf" srcId="{E472A36E-9EA1-404C-975D-7FB171A7F8D9}" destId="{39DA9878-CDED-459E-A4EA-9F504965A929}" srcOrd="0" destOrd="0" presId="urn:microsoft.com/office/officeart/2005/8/layout/hProcess9"/>
    <dgm:cxn modelId="{B9693A6E-EF50-4936-AC0B-B2AFBA4D0CB9}" srcId="{90EE0059-CDCA-4BAE-807B-880F51AFE3B1}" destId="{B6593BE3-4EC6-4D78-A672-8EEF7009AB5A}" srcOrd="3" destOrd="0" parTransId="{600E643F-F7A1-466E-A76E-6B22B3F60749}" sibTransId="{E15D226F-82A8-4EA5-BB0C-FB0F2EF23157}"/>
    <dgm:cxn modelId="{72B29C6E-5CF4-4B1F-B7AD-1E1375BBC9F6}" srcId="{90EE0059-CDCA-4BAE-807B-880F51AFE3B1}" destId="{A3F115AF-5653-407F-B491-487C71B92A0B}" srcOrd="0" destOrd="0" parTransId="{557D1942-9DD8-430E-83B4-D62514620E04}" sibTransId="{1F27EB4E-FBD6-433D-A7FB-5385F828CCDB}"/>
    <dgm:cxn modelId="{119A1E52-5200-4B27-AE8C-AB1AC5878763}" type="presOf" srcId="{90EE0059-CDCA-4BAE-807B-880F51AFE3B1}" destId="{CA590DB1-A503-480B-88C4-60ADDD1AA529}" srcOrd="0" destOrd="0" presId="urn:microsoft.com/office/officeart/2005/8/layout/hProcess9"/>
    <dgm:cxn modelId="{25886375-1662-4B94-85F5-1941EFAC0252}" srcId="{90EE0059-CDCA-4BAE-807B-880F51AFE3B1}" destId="{3A1C37D2-E44F-4FAA-9728-7A0AE16715D8}" srcOrd="4" destOrd="0" parTransId="{901062F7-D015-4184-92BB-138F36C3DD49}" sibTransId="{978FD506-4B89-40F5-9094-65527BB014E6}"/>
    <dgm:cxn modelId="{9972D682-88C7-46B1-9E33-DE70F7BD6C19}" type="presOf" srcId="{44AAF356-FA15-4D3D-BCE2-B729B1993DFB}" destId="{4103A10B-F597-4F92-8FF2-818E0215825A}" srcOrd="0" destOrd="0" presId="urn:microsoft.com/office/officeart/2005/8/layout/hProcess9"/>
    <dgm:cxn modelId="{41B5EB96-FDE1-403E-B84C-516B8A3DA191}" srcId="{90EE0059-CDCA-4BAE-807B-880F51AFE3B1}" destId="{238293C1-804A-4C43-AC44-21F7AD30416F}" srcOrd="2" destOrd="0" parTransId="{93136EED-4F07-4BB8-B1AD-397B59A288CA}" sibTransId="{C89CAA6F-9DB7-4C1D-8E5A-8DCB54664D7B}"/>
    <dgm:cxn modelId="{633090A8-C5AE-48FF-817F-CC3790593B97}" srcId="{90EE0059-CDCA-4BAE-807B-880F51AFE3B1}" destId="{E472A36E-9EA1-404C-975D-7FB171A7F8D9}" srcOrd="1" destOrd="0" parTransId="{60483142-38BE-4381-9231-25B17ECC4391}" sibTransId="{919F9DC3-43EE-4E28-BC6C-891A2BE42D67}"/>
    <dgm:cxn modelId="{020990D4-6087-42ED-A794-2584CCC6A3CD}" type="presOf" srcId="{238293C1-804A-4C43-AC44-21F7AD30416F}" destId="{334082BE-DC6F-4F57-88CB-FBAD36ABC538}" srcOrd="0" destOrd="0" presId="urn:microsoft.com/office/officeart/2005/8/layout/hProcess9"/>
    <dgm:cxn modelId="{042BF9DC-1322-4135-8BBC-E29C05E5A6D5}" srcId="{90EE0059-CDCA-4BAE-807B-880F51AFE3B1}" destId="{44AAF356-FA15-4D3D-BCE2-B729B1993DFB}" srcOrd="5" destOrd="0" parTransId="{90146563-DD33-4D38-9D03-926666637952}" sibTransId="{A0C07138-9DB4-4C10-8DD2-32F172A1ADCC}"/>
    <dgm:cxn modelId="{708EF881-9B8F-4CF5-A8FB-5BCBA6145568}" type="presParOf" srcId="{CA590DB1-A503-480B-88C4-60ADDD1AA529}" destId="{8E856BD8-6B54-41E5-AEB4-7A396E0FC1BB}" srcOrd="0" destOrd="0" presId="urn:microsoft.com/office/officeart/2005/8/layout/hProcess9"/>
    <dgm:cxn modelId="{D2DC65BA-FE15-41F8-9695-26C4AB70D648}" type="presParOf" srcId="{CA590DB1-A503-480B-88C4-60ADDD1AA529}" destId="{00D2083B-B0D8-449F-9500-23DCEFAD04C9}" srcOrd="1" destOrd="0" presId="urn:microsoft.com/office/officeart/2005/8/layout/hProcess9"/>
    <dgm:cxn modelId="{D9B88D08-CEA5-40C7-BCBE-F25B1E8CB33E}" type="presParOf" srcId="{00D2083B-B0D8-449F-9500-23DCEFAD04C9}" destId="{26F3A20E-4316-4567-A41F-CCA8E0BE2D73}" srcOrd="0" destOrd="0" presId="urn:microsoft.com/office/officeart/2005/8/layout/hProcess9"/>
    <dgm:cxn modelId="{B136B2AB-4A32-4868-BCC8-3079D2AFD884}" type="presParOf" srcId="{00D2083B-B0D8-449F-9500-23DCEFAD04C9}" destId="{CB2B1C28-E496-4E9A-BB8B-7D9A70E260E4}" srcOrd="1" destOrd="0" presId="urn:microsoft.com/office/officeart/2005/8/layout/hProcess9"/>
    <dgm:cxn modelId="{584C6F4D-B904-430F-99BB-D2958433A83F}" type="presParOf" srcId="{00D2083B-B0D8-449F-9500-23DCEFAD04C9}" destId="{39DA9878-CDED-459E-A4EA-9F504965A929}" srcOrd="2" destOrd="0" presId="urn:microsoft.com/office/officeart/2005/8/layout/hProcess9"/>
    <dgm:cxn modelId="{56FB36CB-B7AF-4823-ABFE-7E8FC89E7E24}" type="presParOf" srcId="{00D2083B-B0D8-449F-9500-23DCEFAD04C9}" destId="{3F2A09EB-A55C-411C-912E-6F36F29115E3}" srcOrd="3" destOrd="0" presId="urn:microsoft.com/office/officeart/2005/8/layout/hProcess9"/>
    <dgm:cxn modelId="{B611AA16-C7ED-4914-BC5B-3ED27B51C5DB}" type="presParOf" srcId="{00D2083B-B0D8-449F-9500-23DCEFAD04C9}" destId="{334082BE-DC6F-4F57-88CB-FBAD36ABC538}" srcOrd="4" destOrd="0" presId="urn:microsoft.com/office/officeart/2005/8/layout/hProcess9"/>
    <dgm:cxn modelId="{D2258314-1DB1-44EE-8213-AC5C370BF967}" type="presParOf" srcId="{00D2083B-B0D8-449F-9500-23DCEFAD04C9}" destId="{90101AF5-2C44-4C8D-9B5B-130D86D45F98}" srcOrd="5" destOrd="0" presId="urn:microsoft.com/office/officeart/2005/8/layout/hProcess9"/>
    <dgm:cxn modelId="{AA018088-3646-4271-8D55-14945F7A873D}" type="presParOf" srcId="{00D2083B-B0D8-449F-9500-23DCEFAD04C9}" destId="{DBF35633-A364-4D55-9EBF-94FEB7FE953F}" srcOrd="6" destOrd="0" presId="urn:microsoft.com/office/officeart/2005/8/layout/hProcess9"/>
    <dgm:cxn modelId="{208F625F-4953-4AC9-AE80-FFFA6B11672A}" type="presParOf" srcId="{00D2083B-B0D8-449F-9500-23DCEFAD04C9}" destId="{15CE3330-4068-4DAC-A1D0-35E2112B0D01}" srcOrd="7" destOrd="0" presId="urn:microsoft.com/office/officeart/2005/8/layout/hProcess9"/>
    <dgm:cxn modelId="{C7536B9E-B44B-481E-A0C1-06DCDEB92A1F}" type="presParOf" srcId="{00D2083B-B0D8-449F-9500-23DCEFAD04C9}" destId="{187A05A7-BC80-4276-87A9-0F266DBBBCAF}" srcOrd="8" destOrd="0" presId="urn:microsoft.com/office/officeart/2005/8/layout/hProcess9"/>
    <dgm:cxn modelId="{CB60DF38-FAF4-4722-8291-A81728FFF5E5}" type="presParOf" srcId="{00D2083B-B0D8-449F-9500-23DCEFAD04C9}" destId="{406DE0D3-29BB-43FC-AAA1-5C4CB7726086}" srcOrd="9" destOrd="0" presId="urn:microsoft.com/office/officeart/2005/8/layout/hProcess9"/>
    <dgm:cxn modelId="{25B05318-3F4A-4B91-8285-71C57CE2422E}" type="presParOf" srcId="{00D2083B-B0D8-449F-9500-23DCEFAD04C9}" destId="{4103A10B-F597-4F92-8FF2-818E0215825A}" srcOrd="10"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EE0059-CDCA-4BAE-807B-880F51AFE3B1}" type="doc">
      <dgm:prSet loTypeId="urn:microsoft.com/office/officeart/2005/8/layout/hProcess9" loCatId="process" qsTypeId="urn:microsoft.com/office/officeart/2005/8/quickstyle/simple1" qsCatId="simple" csTypeId="urn:microsoft.com/office/officeart/2005/8/colors/accent3_1" csCatId="accent3" phldr="1"/>
      <dgm:spPr/>
      <dgm:t>
        <a:bodyPr/>
        <a:lstStyle/>
        <a:p>
          <a:endParaRPr lang="en-US"/>
        </a:p>
      </dgm:t>
    </dgm:pt>
    <dgm:pt modelId="{A3F115AF-5653-407F-B491-487C71B92A0B}">
      <dgm:prSet phldrT="[Text]"/>
      <dgm:spPr>
        <a:ln w="38100">
          <a:solidFill>
            <a:schemeClr val="accent4">
              <a:lumMod val="75000"/>
            </a:schemeClr>
          </a:solidFill>
        </a:ln>
      </dgm:spPr>
      <dgm:t>
        <a:bodyPr/>
        <a:lstStyle/>
        <a:p>
          <a:r>
            <a:rPr lang="en-US">
              <a:latin typeface="Avenir Next LT Pro" panose="020B0504020202020204" pitchFamily="34" charset="0"/>
            </a:rPr>
            <a:t>Project Overview &amp; Update</a:t>
          </a:r>
        </a:p>
      </dgm:t>
    </dgm:pt>
    <dgm:pt modelId="{557D1942-9DD8-430E-83B4-D62514620E04}" type="parTrans" cxnId="{72B29C6E-5CF4-4B1F-B7AD-1E1375BBC9F6}">
      <dgm:prSet/>
      <dgm:spPr/>
      <dgm:t>
        <a:bodyPr/>
        <a:lstStyle/>
        <a:p>
          <a:endParaRPr lang="en-US">
            <a:latin typeface="Avenir Next LT Pro" panose="020B0504020202020204" pitchFamily="34" charset="0"/>
          </a:endParaRPr>
        </a:p>
      </dgm:t>
    </dgm:pt>
    <dgm:pt modelId="{1F27EB4E-FBD6-433D-A7FB-5385F828CCDB}" type="sibTrans" cxnId="{72B29C6E-5CF4-4B1F-B7AD-1E1375BBC9F6}">
      <dgm:prSet/>
      <dgm:spPr/>
      <dgm:t>
        <a:bodyPr/>
        <a:lstStyle/>
        <a:p>
          <a:endParaRPr lang="en-US">
            <a:latin typeface="Avenir Next LT Pro" panose="020B0504020202020204" pitchFamily="34" charset="0"/>
          </a:endParaRPr>
        </a:p>
      </dgm:t>
    </dgm:pt>
    <dgm:pt modelId="{E472A36E-9EA1-404C-975D-7FB171A7F8D9}">
      <dgm:prSet phldrT="[Text]"/>
      <dgm:spPr>
        <a:ln w="38100">
          <a:solidFill>
            <a:schemeClr val="accent4">
              <a:lumMod val="75000"/>
            </a:schemeClr>
          </a:solidFill>
        </a:ln>
      </dgm:spPr>
      <dgm:t>
        <a:bodyPr/>
        <a:lstStyle/>
        <a:p>
          <a:r>
            <a:rPr lang="en-US">
              <a:latin typeface="Avenir Next LT Pro" panose="020B0504020202020204" pitchFamily="34" charset="0"/>
            </a:rPr>
            <a:t>Community Survey Summary</a:t>
          </a:r>
        </a:p>
      </dgm:t>
    </dgm:pt>
    <dgm:pt modelId="{60483142-38BE-4381-9231-25B17ECC4391}" type="parTrans" cxnId="{633090A8-C5AE-48FF-817F-CC3790593B97}">
      <dgm:prSet/>
      <dgm:spPr/>
      <dgm:t>
        <a:bodyPr/>
        <a:lstStyle/>
        <a:p>
          <a:endParaRPr lang="en-US">
            <a:latin typeface="Avenir Next LT Pro" panose="020B0504020202020204" pitchFamily="34" charset="0"/>
          </a:endParaRPr>
        </a:p>
      </dgm:t>
    </dgm:pt>
    <dgm:pt modelId="{919F9DC3-43EE-4E28-BC6C-891A2BE42D67}" type="sibTrans" cxnId="{633090A8-C5AE-48FF-817F-CC3790593B97}">
      <dgm:prSet/>
      <dgm:spPr/>
      <dgm:t>
        <a:bodyPr/>
        <a:lstStyle/>
        <a:p>
          <a:endParaRPr lang="en-US">
            <a:latin typeface="Avenir Next LT Pro" panose="020B0504020202020204" pitchFamily="34" charset="0"/>
          </a:endParaRPr>
        </a:p>
      </dgm:t>
    </dgm:pt>
    <dgm:pt modelId="{238293C1-804A-4C43-AC44-21F7AD30416F}">
      <dgm:prSet phldrT="[Text]"/>
      <dgm:spPr>
        <a:ln w="38100">
          <a:solidFill>
            <a:schemeClr val="accent4">
              <a:lumMod val="75000"/>
            </a:schemeClr>
          </a:solidFill>
        </a:ln>
      </dgm:spPr>
      <dgm:t>
        <a:bodyPr/>
        <a:lstStyle/>
        <a:p>
          <a:r>
            <a:rPr lang="en-US">
              <a:latin typeface="Avenir Next LT Pro" panose="020B0504020202020204" pitchFamily="34" charset="0"/>
            </a:rPr>
            <a:t>Policy Related Questions</a:t>
          </a:r>
        </a:p>
      </dgm:t>
    </dgm:pt>
    <dgm:pt modelId="{93136EED-4F07-4BB8-B1AD-397B59A288CA}" type="parTrans" cxnId="{41B5EB96-FDE1-403E-B84C-516B8A3DA191}">
      <dgm:prSet/>
      <dgm:spPr/>
      <dgm:t>
        <a:bodyPr/>
        <a:lstStyle/>
        <a:p>
          <a:endParaRPr lang="en-US">
            <a:latin typeface="Avenir Next LT Pro" panose="020B0504020202020204" pitchFamily="34" charset="0"/>
          </a:endParaRPr>
        </a:p>
      </dgm:t>
    </dgm:pt>
    <dgm:pt modelId="{C89CAA6F-9DB7-4C1D-8E5A-8DCB54664D7B}" type="sibTrans" cxnId="{41B5EB96-FDE1-403E-B84C-516B8A3DA191}">
      <dgm:prSet/>
      <dgm:spPr/>
      <dgm:t>
        <a:bodyPr/>
        <a:lstStyle/>
        <a:p>
          <a:endParaRPr lang="en-US">
            <a:latin typeface="Avenir Next LT Pro" panose="020B0504020202020204" pitchFamily="34" charset="0"/>
          </a:endParaRPr>
        </a:p>
      </dgm:t>
    </dgm:pt>
    <dgm:pt modelId="{3A1C37D2-E44F-4FAA-9728-7A0AE16715D8}">
      <dgm:prSet phldrT="[Text]"/>
      <dgm:spPr>
        <a:ln w="38100">
          <a:solidFill>
            <a:schemeClr val="accent4">
              <a:lumMod val="75000"/>
            </a:schemeClr>
          </a:solidFill>
        </a:ln>
      </dgm:spPr>
      <dgm:t>
        <a:bodyPr/>
        <a:lstStyle/>
        <a:p>
          <a:r>
            <a:rPr lang="en-US">
              <a:latin typeface="Avenir Next LT Pro" panose="020B0504020202020204" pitchFamily="34" charset="0"/>
            </a:rPr>
            <a:t>Demographic &amp; Housing Metrics</a:t>
          </a:r>
        </a:p>
      </dgm:t>
    </dgm:pt>
    <dgm:pt modelId="{901062F7-D015-4184-92BB-138F36C3DD49}" type="parTrans" cxnId="{25886375-1662-4B94-85F5-1941EFAC0252}">
      <dgm:prSet/>
      <dgm:spPr/>
      <dgm:t>
        <a:bodyPr/>
        <a:lstStyle/>
        <a:p>
          <a:endParaRPr lang="en-US">
            <a:latin typeface="Avenir Next LT Pro" panose="020B0504020202020204" pitchFamily="34" charset="0"/>
          </a:endParaRPr>
        </a:p>
      </dgm:t>
    </dgm:pt>
    <dgm:pt modelId="{978FD506-4B89-40F5-9094-65527BB014E6}" type="sibTrans" cxnId="{25886375-1662-4B94-85F5-1941EFAC0252}">
      <dgm:prSet/>
      <dgm:spPr/>
      <dgm:t>
        <a:bodyPr/>
        <a:lstStyle/>
        <a:p>
          <a:endParaRPr lang="en-US">
            <a:latin typeface="Avenir Next LT Pro" panose="020B0504020202020204" pitchFamily="34" charset="0"/>
          </a:endParaRPr>
        </a:p>
      </dgm:t>
    </dgm:pt>
    <dgm:pt modelId="{44AAF356-FA15-4D3D-BCE2-B729B1993DFB}">
      <dgm:prSet phldrT="[Text]"/>
      <dgm:spPr>
        <a:ln w="38100">
          <a:solidFill>
            <a:schemeClr val="accent4">
              <a:lumMod val="75000"/>
            </a:schemeClr>
          </a:solidFill>
        </a:ln>
      </dgm:spPr>
      <dgm:t>
        <a:bodyPr/>
        <a:lstStyle/>
        <a:p>
          <a:r>
            <a:rPr lang="en-US">
              <a:latin typeface="Avenir Next LT Pro" panose="020B0504020202020204" pitchFamily="34" charset="0"/>
            </a:rPr>
            <a:t>Next Steps</a:t>
          </a:r>
        </a:p>
      </dgm:t>
    </dgm:pt>
    <dgm:pt modelId="{90146563-DD33-4D38-9D03-926666637952}" type="parTrans" cxnId="{042BF9DC-1322-4135-8BBC-E29C05E5A6D5}">
      <dgm:prSet/>
      <dgm:spPr/>
      <dgm:t>
        <a:bodyPr/>
        <a:lstStyle/>
        <a:p>
          <a:endParaRPr lang="en-US">
            <a:latin typeface="Avenir Next LT Pro" panose="020B0504020202020204" pitchFamily="34" charset="0"/>
          </a:endParaRPr>
        </a:p>
      </dgm:t>
    </dgm:pt>
    <dgm:pt modelId="{A0C07138-9DB4-4C10-8DD2-32F172A1ADCC}" type="sibTrans" cxnId="{042BF9DC-1322-4135-8BBC-E29C05E5A6D5}">
      <dgm:prSet/>
      <dgm:spPr/>
      <dgm:t>
        <a:bodyPr/>
        <a:lstStyle/>
        <a:p>
          <a:endParaRPr lang="en-US">
            <a:latin typeface="Avenir Next LT Pro" panose="020B0504020202020204" pitchFamily="34" charset="0"/>
          </a:endParaRPr>
        </a:p>
      </dgm:t>
    </dgm:pt>
    <dgm:pt modelId="{91C117DC-9F89-4AB3-8EC8-02C6022978B3}">
      <dgm:prSet phldrT="[Text]"/>
      <dgm:spPr>
        <a:ln w="38100">
          <a:solidFill>
            <a:schemeClr val="accent4">
              <a:lumMod val="75000"/>
            </a:schemeClr>
          </a:solidFill>
        </a:ln>
      </dgm:spPr>
      <dgm:t>
        <a:bodyPr/>
        <a:lstStyle/>
        <a:p>
          <a:r>
            <a:rPr lang="en-US">
              <a:latin typeface="Avenir Next LT Pro" panose="020B0504020202020204" pitchFamily="34" charset="0"/>
            </a:rPr>
            <a:t>Housing Types Preferences</a:t>
          </a:r>
        </a:p>
      </dgm:t>
    </dgm:pt>
    <dgm:pt modelId="{397B2FD9-0A7E-4F78-9CA4-67EBA8C2C555}" type="parTrans" cxnId="{6EFAA0A8-CF05-4F55-8B67-0F3F33C9E999}">
      <dgm:prSet/>
      <dgm:spPr/>
      <dgm:t>
        <a:bodyPr/>
        <a:lstStyle/>
        <a:p>
          <a:endParaRPr lang="en-US"/>
        </a:p>
      </dgm:t>
    </dgm:pt>
    <dgm:pt modelId="{74C264F6-3499-4E1F-AD90-541C7525645E}" type="sibTrans" cxnId="{6EFAA0A8-CF05-4F55-8B67-0F3F33C9E999}">
      <dgm:prSet/>
      <dgm:spPr/>
      <dgm:t>
        <a:bodyPr/>
        <a:lstStyle/>
        <a:p>
          <a:endParaRPr lang="en-US"/>
        </a:p>
      </dgm:t>
    </dgm:pt>
    <dgm:pt modelId="{CA590DB1-A503-480B-88C4-60ADDD1AA529}" type="pres">
      <dgm:prSet presAssocID="{90EE0059-CDCA-4BAE-807B-880F51AFE3B1}" presName="CompostProcess" presStyleCnt="0">
        <dgm:presLayoutVars>
          <dgm:dir/>
          <dgm:resizeHandles val="exact"/>
        </dgm:presLayoutVars>
      </dgm:prSet>
      <dgm:spPr/>
    </dgm:pt>
    <dgm:pt modelId="{8E856BD8-6B54-41E5-AEB4-7A396E0FC1BB}" type="pres">
      <dgm:prSet presAssocID="{90EE0059-CDCA-4BAE-807B-880F51AFE3B1}" presName="arrow" presStyleLbl="bgShp" presStyleIdx="0" presStyleCnt="1"/>
      <dgm:spPr/>
    </dgm:pt>
    <dgm:pt modelId="{00D2083B-B0D8-449F-9500-23DCEFAD04C9}" type="pres">
      <dgm:prSet presAssocID="{90EE0059-CDCA-4BAE-807B-880F51AFE3B1}" presName="linearProcess" presStyleCnt="0"/>
      <dgm:spPr/>
    </dgm:pt>
    <dgm:pt modelId="{26F3A20E-4316-4567-A41F-CCA8E0BE2D73}" type="pres">
      <dgm:prSet presAssocID="{A3F115AF-5653-407F-B491-487C71B92A0B}" presName="textNode" presStyleLbl="node1" presStyleIdx="0" presStyleCnt="6">
        <dgm:presLayoutVars>
          <dgm:bulletEnabled val="1"/>
        </dgm:presLayoutVars>
      </dgm:prSet>
      <dgm:spPr/>
    </dgm:pt>
    <dgm:pt modelId="{CB2B1C28-E496-4E9A-BB8B-7D9A70E260E4}" type="pres">
      <dgm:prSet presAssocID="{1F27EB4E-FBD6-433D-A7FB-5385F828CCDB}" presName="sibTrans" presStyleCnt="0"/>
      <dgm:spPr/>
    </dgm:pt>
    <dgm:pt modelId="{39DA9878-CDED-459E-A4EA-9F504965A929}" type="pres">
      <dgm:prSet presAssocID="{E472A36E-9EA1-404C-975D-7FB171A7F8D9}" presName="textNode" presStyleLbl="node1" presStyleIdx="1" presStyleCnt="6">
        <dgm:presLayoutVars>
          <dgm:bulletEnabled val="1"/>
        </dgm:presLayoutVars>
      </dgm:prSet>
      <dgm:spPr/>
    </dgm:pt>
    <dgm:pt modelId="{3F2A09EB-A55C-411C-912E-6F36F29115E3}" type="pres">
      <dgm:prSet presAssocID="{919F9DC3-43EE-4E28-BC6C-891A2BE42D67}" presName="sibTrans" presStyleCnt="0"/>
      <dgm:spPr/>
    </dgm:pt>
    <dgm:pt modelId="{334082BE-DC6F-4F57-88CB-FBAD36ABC538}" type="pres">
      <dgm:prSet presAssocID="{238293C1-804A-4C43-AC44-21F7AD30416F}" presName="textNode" presStyleLbl="node1" presStyleIdx="2" presStyleCnt="6">
        <dgm:presLayoutVars>
          <dgm:bulletEnabled val="1"/>
        </dgm:presLayoutVars>
      </dgm:prSet>
      <dgm:spPr/>
    </dgm:pt>
    <dgm:pt modelId="{90101AF5-2C44-4C8D-9B5B-130D86D45F98}" type="pres">
      <dgm:prSet presAssocID="{C89CAA6F-9DB7-4C1D-8E5A-8DCB54664D7B}" presName="sibTrans" presStyleCnt="0"/>
      <dgm:spPr/>
    </dgm:pt>
    <dgm:pt modelId="{74336C33-F147-46F9-9D5A-605D8ABD5999}" type="pres">
      <dgm:prSet presAssocID="{91C117DC-9F89-4AB3-8EC8-02C6022978B3}" presName="textNode" presStyleLbl="node1" presStyleIdx="3" presStyleCnt="6">
        <dgm:presLayoutVars>
          <dgm:bulletEnabled val="1"/>
        </dgm:presLayoutVars>
      </dgm:prSet>
      <dgm:spPr/>
    </dgm:pt>
    <dgm:pt modelId="{60E76EC5-21BD-470B-A24B-8FE20A7631C1}" type="pres">
      <dgm:prSet presAssocID="{74C264F6-3499-4E1F-AD90-541C7525645E}" presName="sibTrans" presStyleCnt="0"/>
      <dgm:spPr/>
    </dgm:pt>
    <dgm:pt modelId="{187A05A7-BC80-4276-87A9-0F266DBBBCAF}" type="pres">
      <dgm:prSet presAssocID="{3A1C37D2-E44F-4FAA-9728-7A0AE16715D8}" presName="textNode" presStyleLbl="node1" presStyleIdx="4" presStyleCnt="6">
        <dgm:presLayoutVars>
          <dgm:bulletEnabled val="1"/>
        </dgm:presLayoutVars>
      </dgm:prSet>
      <dgm:spPr/>
    </dgm:pt>
    <dgm:pt modelId="{406DE0D3-29BB-43FC-AAA1-5C4CB7726086}" type="pres">
      <dgm:prSet presAssocID="{978FD506-4B89-40F5-9094-65527BB014E6}" presName="sibTrans" presStyleCnt="0"/>
      <dgm:spPr/>
    </dgm:pt>
    <dgm:pt modelId="{4103A10B-F597-4F92-8FF2-818E0215825A}" type="pres">
      <dgm:prSet presAssocID="{44AAF356-FA15-4D3D-BCE2-B729B1993DFB}" presName="textNode" presStyleLbl="node1" presStyleIdx="5" presStyleCnt="6">
        <dgm:presLayoutVars>
          <dgm:bulletEnabled val="1"/>
        </dgm:presLayoutVars>
      </dgm:prSet>
      <dgm:spPr/>
    </dgm:pt>
  </dgm:ptLst>
  <dgm:cxnLst>
    <dgm:cxn modelId="{A9520A0C-3CCB-403A-A135-0E56418E6F5B}" type="presOf" srcId="{3A1C37D2-E44F-4FAA-9728-7A0AE16715D8}" destId="{187A05A7-BC80-4276-87A9-0F266DBBBCAF}" srcOrd="0" destOrd="0" presId="urn:microsoft.com/office/officeart/2005/8/layout/hProcess9"/>
    <dgm:cxn modelId="{D933B560-FE07-4A38-9AC7-243D66FB1E9A}" type="presOf" srcId="{A3F115AF-5653-407F-B491-487C71B92A0B}" destId="{26F3A20E-4316-4567-A41F-CCA8E0BE2D73}" srcOrd="0" destOrd="0" presId="urn:microsoft.com/office/officeart/2005/8/layout/hProcess9"/>
    <dgm:cxn modelId="{86143566-D9BB-4446-B74D-5AF68AEAAC86}" type="presOf" srcId="{E472A36E-9EA1-404C-975D-7FB171A7F8D9}" destId="{39DA9878-CDED-459E-A4EA-9F504965A929}" srcOrd="0" destOrd="0" presId="urn:microsoft.com/office/officeart/2005/8/layout/hProcess9"/>
    <dgm:cxn modelId="{72B29C6E-5CF4-4B1F-B7AD-1E1375BBC9F6}" srcId="{90EE0059-CDCA-4BAE-807B-880F51AFE3B1}" destId="{A3F115AF-5653-407F-B491-487C71B92A0B}" srcOrd="0" destOrd="0" parTransId="{557D1942-9DD8-430E-83B4-D62514620E04}" sibTransId="{1F27EB4E-FBD6-433D-A7FB-5385F828CCDB}"/>
    <dgm:cxn modelId="{119A1E52-5200-4B27-AE8C-AB1AC5878763}" type="presOf" srcId="{90EE0059-CDCA-4BAE-807B-880F51AFE3B1}" destId="{CA590DB1-A503-480B-88C4-60ADDD1AA529}" srcOrd="0" destOrd="0" presId="urn:microsoft.com/office/officeart/2005/8/layout/hProcess9"/>
    <dgm:cxn modelId="{25886375-1662-4B94-85F5-1941EFAC0252}" srcId="{90EE0059-CDCA-4BAE-807B-880F51AFE3B1}" destId="{3A1C37D2-E44F-4FAA-9728-7A0AE16715D8}" srcOrd="4" destOrd="0" parTransId="{901062F7-D015-4184-92BB-138F36C3DD49}" sibTransId="{978FD506-4B89-40F5-9094-65527BB014E6}"/>
    <dgm:cxn modelId="{9972D682-88C7-46B1-9E33-DE70F7BD6C19}" type="presOf" srcId="{44AAF356-FA15-4D3D-BCE2-B729B1993DFB}" destId="{4103A10B-F597-4F92-8FF2-818E0215825A}" srcOrd="0" destOrd="0" presId="urn:microsoft.com/office/officeart/2005/8/layout/hProcess9"/>
    <dgm:cxn modelId="{41B5EB96-FDE1-403E-B84C-516B8A3DA191}" srcId="{90EE0059-CDCA-4BAE-807B-880F51AFE3B1}" destId="{238293C1-804A-4C43-AC44-21F7AD30416F}" srcOrd="2" destOrd="0" parTransId="{93136EED-4F07-4BB8-B1AD-397B59A288CA}" sibTransId="{C89CAA6F-9DB7-4C1D-8E5A-8DCB54664D7B}"/>
    <dgm:cxn modelId="{A4C633A2-7123-4190-8E3B-2C8279D8BC0F}" type="presOf" srcId="{91C117DC-9F89-4AB3-8EC8-02C6022978B3}" destId="{74336C33-F147-46F9-9D5A-605D8ABD5999}" srcOrd="0" destOrd="0" presId="urn:microsoft.com/office/officeart/2005/8/layout/hProcess9"/>
    <dgm:cxn modelId="{633090A8-C5AE-48FF-817F-CC3790593B97}" srcId="{90EE0059-CDCA-4BAE-807B-880F51AFE3B1}" destId="{E472A36E-9EA1-404C-975D-7FB171A7F8D9}" srcOrd="1" destOrd="0" parTransId="{60483142-38BE-4381-9231-25B17ECC4391}" sibTransId="{919F9DC3-43EE-4E28-BC6C-891A2BE42D67}"/>
    <dgm:cxn modelId="{6EFAA0A8-CF05-4F55-8B67-0F3F33C9E999}" srcId="{90EE0059-CDCA-4BAE-807B-880F51AFE3B1}" destId="{91C117DC-9F89-4AB3-8EC8-02C6022978B3}" srcOrd="3" destOrd="0" parTransId="{397B2FD9-0A7E-4F78-9CA4-67EBA8C2C555}" sibTransId="{74C264F6-3499-4E1F-AD90-541C7525645E}"/>
    <dgm:cxn modelId="{020990D4-6087-42ED-A794-2584CCC6A3CD}" type="presOf" srcId="{238293C1-804A-4C43-AC44-21F7AD30416F}" destId="{334082BE-DC6F-4F57-88CB-FBAD36ABC538}" srcOrd="0" destOrd="0" presId="urn:microsoft.com/office/officeart/2005/8/layout/hProcess9"/>
    <dgm:cxn modelId="{042BF9DC-1322-4135-8BBC-E29C05E5A6D5}" srcId="{90EE0059-CDCA-4BAE-807B-880F51AFE3B1}" destId="{44AAF356-FA15-4D3D-BCE2-B729B1993DFB}" srcOrd="5" destOrd="0" parTransId="{90146563-DD33-4D38-9D03-926666637952}" sibTransId="{A0C07138-9DB4-4C10-8DD2-32F172A1ADCC}"/>
    <dgm:cxn modelId="{708EF881-9B8F-4CF5-A8FB-5BCBA6145568}" type="presParOf" srcId="{CA590DB1-A503-480B-88C4-60ADDD1AA529}" destId="{8E856BD8-6B54-41E5-AEB4-7A396E0FC1BB}" srcOrd="0" destOrd="0" presId="urn:microsoft.com/office/officeart/2005/8/layout/hProcess9"/>
    <dgm:cxn modelId="{D2DC65BA-FE15-41F8-9695-26C4AB70D648}" type="presParOf" srcId="{CA590DB1-A503-480B-88C4-60ADDD1AA529}" destId="{00D2083B-B0D8-449F-9500-23DCEFAD04C9}" srcOrd="1" destOrd="0" presId="urn:microsoft.com/office/officeart/2005/8/layout/hProcess9"/>
    <dgm:cxn modelId="{D9B88D08-CEA5-40C7-BCBE-F25B1E8CB33E}" type="presParOf" srcId="{00D2083B-B0D8-449F-9500-23DCEFAD04C9}" destId="{26F3A20E-4316-4567-A41F-CCA8E0BE2D73}" srcOrd="0" destOrd="0" presId="urn:microsoft.com/office/officeart/2005/8/layout/hProcess9"/>
    <dgm:cxn modelId="{B136B2AB-4A32-4868-BCC8-3079D2AFD884}" type="presParOf" srcId="{00D2083B-B0D8-449F-9500-23DCEFAD04C9}" destId="{CB2B1C28-E496-4E9A-BB8B-7D9A70E260E4}" srcOrd="1" destOrd="0" presId="urn:microsoft.com/office/officeart/2005/8/layout/hProcess9"/>
    <dgm:cxn modelId="{584C6F4D-B904-430F-99BB-D2958433A83F}" type="presParOf" srcId="{00D2083B-B0D8-449F-9500-23DCEFAD04C9}" destId="{39DA9878-CDED-459E-A4EA-9F504965A929}" srcOrd="2" destOrd="0" presId="urn:microsoft.com/office/officeart/2005/8/layout/hProcess9"/>
    <dgm:cxn modelId="{56FB36CB-B7AF-4823-ABFE-7E8FC89E7E24}" type="presParOf" srcId="{00D2083B-B0D8-449F-9500-23DCEFAD04C9}" destId="{3F2A09EB-A55C-411C-912E-6F36F29115E3}" srcOrd="3" destOrd="0" presId="urn:microsoft.com/office/officeart/2005/8/layout/hProcess9"/>
    <dgm:cxn modelId="{B611AA16-C7ED-4914-BC5B-3ED27B51C5DB}" type="presParOf" srcId="{00D2083B-B0D8-449F-9500-23DCEFAD04C9}" destId="{334082BE-DC6F-4F57-88CB-FBAD36ABC538}" srcOrd="4" destOrd="0" presId="urn:microsoft.com/office/officeart/2005/8/layout/hProcess9"/>
    <dgm:cxn modelId="{D2258314-1DB1-44EE-8213-AC5C370BF967}" type="presParOf" srcId="{00D2083B-B0D8-449F-9500-23DCEFAD04C9}" destId="{90101AF5-2C44-4C8D-9B5B-130D86D45F98}" srcOrd="5" destOrd="0" presId="urn:microsoft.com/office/officeart/2005/8/layout/hProcess9"/>
    <dgm:cxn modelId="{EC4C7AE8-BD3F-49B2-8462-1AE6150CF035}" type="presParOf" srcId="{00D2083B-B0D8-449F-9500-23DCEFAD04C9}" destId="{74336C33-F147-46F9-9D5A-605D8ABD5999}" srcOrd="6" destOrd="0" presId="urn:microsoft.com/office/officeart/2005/8/layout/hProcess9"/>
    <dgm:cxn modelId="{0C918731-9C30-413C-8C9F-3DA566E55ECB}" type="presParOf" srcId="{00D2083B-B0D8-449F-9500-23DCEFAD04C9}" destId="{60E76EC5-21BD-470B-A24B-8FE20A7631C1}" srcOrd="7" destOrd="0" presId="urn:microsoft.com/office/officeart/2005/8/layout/hProcess9"/>
    <dgm:cxn modelId="{C7536B9E-B44B-481E-A0C1-06DCDEB92A1F}" type="presParOf" srcId="{00D2083B-B0D8-449F-9500-23DCEFAD04C9}" destId="{187A05A7-BC80-4276-87A9-0F266DBBBCAF}" srcOrd="8" destOrd="0" presId="urn:microsoft.com/office/officeart/2005/8/layout/hProcess9"/>
    <dgm:cxn modelId="{CB60DF38-FAF4-4722-8291-A81728FFF5E5}" type="presParOf" srcId="{00D2083B-B0D8-449F-9500-23DCEFAD04C9}" destId="{406DE0D3-29BB-43FC-AAA1-5C4CB7726086}" srcOrd="9" destOrd="0" presId="urn:microsoft.com/office/officeart/2005/8/layout/hProcess9"/>
    <dgm:cxn modelId="{25B05318-3F4A-4B91-8285-71C57CE2422E}" type="presParOf" srcId="{00D2083B-B0D8-449F-9500-23DCEFAD04C9}" destId="{4103A10B-F597-4F92-8FF2-818E0215825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56BD8-6B54-41E5-AEB4-7A396E0FC1BB}">
      <dsp:nvSpPr>
        <dsp:cNvPr id="0" name=""/>
        <dsp:cNvSpPr/>
      </dsp:nvSpPr>
      <dsp:spPr>
        <a:xfrm>
          <a:off x="857220" y="0"/>
          <a:ext cx="9715161" cy="414223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F3A20E-4316-4567-A41F-CCA8E0BE2D73}">
      <dsp:nvSpPr>
        <dsp:cNvPr id="0" name=""/>
        <dsp:cNvSpPr/>
      </dsp:nvSpPr>
      <dsp:spPr>
        <a:xfrm>
          <a:off x="3139"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Project Overview &amp; Update</a:t>
          </a:r>
        </a:p>
      </dsp:txBody>
      <dsp:txXfrm>
        <a:off x="84022" y="1323552"/>
        <a:ext cx="1665965" cy="1495126"/>
      </dsp:txXfrm>
    </dsp:sp>
    <dsp:sp modelId="{39DA9878-CDED-459E-A4EA-9F504965A929}">
      <dsp:nvSpPr>
        <dsp:cNvPr id="0" name=""/>
        <dsp:cNvSpPr/>
      </dsp:nvSpPr>
      <dsp:spPr>
        <a:xfrm>
          <a:off x="1922257"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Community Survey Summary</a:t>
          </a:r>
        </a:p>
      </dsp:txBody>
      <dsp:txXfrm>
        <a:off x="2003140" y="1323552"/>
        <a:ext cx="1665965" cy="1495126"/>
      </dsp:txXfrm>
    </dsp:sp>
    <dsp:sp modelId="{334082BE-DC6F-4F57-88CB-FBAD36ABC538}">
      <dsp:nvSpPr>
        <dsp:cNvPr id="0" name=""/>
        <dsp:cNvSpPr/>
      </dsp:nvSpPr>
      <dsp:spPr>
        <a:xfrm>
          <a:off x="3841375"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Policy Related Questions</a:t>
          </a:r>
        </a:p>
      </dsp:txBody>
      <dsp:txXfrm>
        <a:off x="3922258" y="1323552"/>
        <a:ext cx="1665965" cy="1495126"/>
      </dsp:txXfrm>
    </dsp:sp>
    <dsp:sp modelId="{61963C5B-752B-4D3D-82C5-F74F681E4CD7}">
      <dsp:nvSpPr>
        <dsp:cNvPr id="0" name=""/>
        <dsp:cNvSpPr/>
      </dsp:nvSpPr>
      <dsp:spPr>
        <a:xfrm>
          <a:off x="5760494"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Housing Types Preferences</a:t>
          </a:r>
        </a:p>
      </dsp:txBody>
      <dsp:txXfrm>
        <a:off x="5841377" y="1323552"/>
        <a:ext cx="1665965" cy="1495126"/>
      </dsp:txXfrm>
    </dsp:sp>
    <dsp:sp modelId="{187A05A7-BC80-4276-87A9-0F266DBBBCAF}">
      <dsp:nvSpPr>
        <dsp:cNvPr id="0" name=""/>
        <dsp:cNvSpPr/>
      </dsp:nvSpPr>
      <dsp:spPr>
        <a:xfrm>
          <a:off x="7679612"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Demographic &amp; Housing Metrics</a:t>
          </a:r>
        </a:p>
      </dsp:txBody>
      <dsp:txXfrm>
        <a:off x="7760495" y="1323552"/>
        <a:ext cx="1665965" cy="1495126"/>
      </dsp:txXfrm>
    </dsp:sp>
    <dsp:sp modelId="{4103A10B-F597-4F92-8FF2-818E0215825A}">
      <dsp:nvSpPr>
        <dsp:cNvPr id="0" name=""/>
        <dsp:cNvSpPr/>
      </dsp:nvSpPr>
      <dsp:spPr>
        <a:xfrm>
          <a:off x="9598731"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Next Steps</a:t>
          </a:r>
        </a:p>
      </dsp:txBody>
      <dsp:txXfrm>
        <a:off x="9679614" y="1323552"/>
        <a:ext cx="1665965" cy="1495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56BD8-6B54-41E5-AEB4-7A396E0FC1BB}">
      <dsp:nvSpPr>
        <dsp:cNvPr id="0" name=""/>
        <dsp:cNvSpPr/>
      </dsp:nvSpPr>
      <dsp:spPr>
        <a:xfrm>
          <a:off x="857220" y="0"/>
          <a:ext cx="9715161" cy="414223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F3A20E-4316-4567-A41F-CCA8E0BE2D73}">
      <dsp:nvSpPr>
        <dsp:cNvPr id="0" name=""/>
        <dsp:cNvSpPr/>
      </dsp:nvSpPr>
      <dsp:spPr>
        <a:xfrm>
          <a:off x="3139"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Project Overview &amp; Update</a:t>
          </a:r>
        </a:p>
      </dsp:txBody>
      <dsp:txXfrm>
        <a:off x="84022" y="1323552"/>
        <a:ext cx="1665965" cy="1495126"/>
      </dsp:txXfrm>
    </dsp:sp>
    <dsp:sp modelId="{39DA9878-CDED-459E-A4EA-9F504965A929}">
      <dsp:nvSpPr>
        <dsp:cNvPr id="0" name=""/>
        <dsp:cNvSpPr/>
      </dsp:nvSpPr>
      <dsp:spPr>
        <a:xfrm>
          <a:off x="1922257"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Community Survey Summary</a:t>
          </a:r>
        </a:p>
      </dsp:txBody>
      <dsp:txXfrm>
        <a:off x="2003140" y="1323552"/>
        <a:ext cx="1665965" cy="1495126"/>
      </dsp:txXfrm>
    </dsp:sp>
    <dsp:sp modelId="{334082BE-DC6F-4F57-88CB-FBAD36ABC538}">
      <dsp:nvSpPr>
        <dsp:cNvPr id="0" name=""/>
        <dsp:cNvSpPr/>
      </dsp:nvSpPr>
      <dsp:spPr>
        <a:xfrm>
          <a:off x="3841375"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Policy Related Questions</a:t>
          </a:r>
        </a:p>
      </dsp:txBody>
      <dsp:txXfrm>
        <a:off x="3922258" y="1323552"/>
        <a:ext cx="1665965" cy="1495126"/>
      </dsp:txXfrm>
    </dsp:sp>
    <dsp:sp modelId="{ACF353C3-FAF2-4EEE-B3D4-FC5A54B2E92A}">
      <dsp:nvSpPr>
        <dsp:cNvPr id="0" name=""/>
        <dsp:cNvSpPr/>
      </dsp:nvSpPr>
      <dsp:spPr>
        <a:xfrm>
          <a:off x="5760494"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Housing Types Preferences</a:t>
          </a:r>
        </a:p>
      </dsp:txBody>
      <dsp:txXfrm>
        <a:off x="5841377" y="1323552"/>
        <a:ext cx="1665965" cy="1495126"/>
      </dsp:txXfrm>
    </dsp:sp>
    <dsp:sp modelId="{187A05A7-BC80-4276-87A9-0F266DBBBCAF}">
      <dsp:nvSpPr>
        <dsp:cNvPr id="0" name=""/>
        <dsp:cNvSpPr/>
      </dsp:nvSpPr>
      <dsp:spPr>
        <a:xfrm>
          <a:off x="7679612"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Demographic &amp; Housing Metrics</a:t>
          </a:r>
        </a:p>
      </dsp:txBody>
      <dsp:txXfrm>
        <a:off x="7760495" y="1323552"/>
        <a:ext cx="1665965" cy="1495126"/>
      </dsp:txXfrm>
    </dsp:sp>
    <dsp:sp modelId="{4103A10B-F597-4F92-8FF2-818E0215825A}">
      <dsp:nvSpPr>
        <dsp:cNvPr id="0" name=""/>
        <dsp:cNvSpPr/>
      </dsp:nvSpPr>
      <dsp:spPr>
        <a:xfrm>
          <a:off x="9598731"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Next Steps</a:t>
          </a:r>
        </a:p>
      </dsp:txBody>
      <dsp:txXfrm>
        <a:off x="9679614" y="1323552"/>
        <a:ext cx="1665965" cy="1495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56BD8-6B54-41E5-AEB4-7A396E0FC1BB}">
      <dsp:nvSpPr>
        <dsp:cNvPr id="0" name=""/>
        <dsp:cNvSpPr/>
      </dsp:nvSpPr>
      <dsp:spPr>
        <a:xfrm>
          <a:off x="857220" y="0"/>
          <a:ext cx="9715161" cy="414223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F3A20E-4316-4567-A41F-CCA8E0BE2D73}">
      <dsp:nvSpPr>
        <dsp:cNvPr id="0" name=""/>
        <dsp:cNvSpPr/>
      </dsp:nvSpPr>
      <dsp:spPr>
        <a:xfrm>
          <a:off x="3139" y="1242669"/>
          <a:ext cx="1827731" cy="1656892"/>
        </a:xfrm>
        <a:prstGeom prst="roundRect">
          <a:avLst/>
        </a:prstGeom>
        <a:solidFill>
          <a:schemeClr val="lt1">
            <a:hueOff val="0"/>
            <a:satOff val="0"/>
            <a:lumOff val="0"/>
            <a:alphaOff val="0"/>
          </a:schemeClr>
        </a:solidFill>
        <a:ln w="381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Project Overview &amp; Update</a:t>
          </a:r>
        </a:p>
      </dsp:txBody>
      <dsp:txXfrm>
        <a:off x="84022" y="1323552"/>
        <a:ext cx="1665965" cy="1495126"/>
      </dsp:txXfrm>
    </dsp:sp>
    <dsp:sp modelId="{39DA9878-CDED-459E-A4EA-9F504965A929}">
      <dsp:nvSpPr>
        <dsp:cNvPr id="0" name=""/>
        <dsp:cNvSpPr/>
      </dsp:nvSpPr>
      <dsp:spPr>
        <a:xfrm>
          <a:off x="1922257" y="1242669"/>
          <a:ext cx="1827731" cy="1656892"/>
        </a:xfrm>
        <a:prstGeom prst="roundRect">
          <a:avLst/>
        </a:prstGeom>
        <a:solidFill>
          <a:schemeClr val="lt1">
            <a:hueOff val="0"/>
            <a:satOff val="0"/>
            <a:lumOff val="0"/>
            <a:alphaOff val="0"/>
          </a:schemeClr>
        </a:solidFill>
        <a:ln w="381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Community Survey Summary</a:t>
          </a:r>
        </a:p>
      </dsp:txBody>
      <dsp:txXfrm>
        <a:off x="2003140" y="1323552"/>
        <a:ext cx="1665965" cy="1495126"/>
      </dsp:txXfrm>
    </dsp:sp>
    <dsp:sp modelId="{334082BE-DC6F-4F57-88CB-FBAD36ABC538}">
      <dsp:nvSpPr>
        <dsp:cNvPr id="0" name=""/>
        <dsp:cNvSpPr/>
      </dsp:nvSpPr>
      <dsp:spPr>
        <a:xfrm>
          <a:off x="3841375" y="1242669"/>
          <a:ext cx="1827731" cy="1656892"/>
        </a:xfrm>
        <a:prstGeom prst="roundRect">
          <a:avLst/>
        </a:prstGeom>
        <a:solidFill>
          <a:schemeClr val="lt1">
            <a:hueOff val="0"/>
            <a:satOff val="0"/>
            <a:lumOff val="0"/>
            <a:alphaOff val="0"/>
          </a:schemeClr>
        </a:solidFill>
        <a:ln w="381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Policy Related Questions</a:t>
          </a:r>
        </a:p>
      </dsp:txBody>
      <dsp:txXfrm>
        <a:off x="3922258" y="1323552"/>
        <a:ext cx="1665965" cy="1495126"/>
      </dsp:txXfrm>
    </dsp:sp>
    <dsp:sp modelId="{6F86EB98-6C05-4B25-A044-6CF48D2AAEA6}">
      <dsp:nvSpPr>
        <dsp:cNvPr id="0" name=""/>
        <dsp:cNvSpPr/>
      </dsp:nvSpPr>
      <dsp:spPr>
        <a:xfrm>
          <a:off x="5760494" y="1242669"/>
          <a:ext cx="1827731" cy="1656892"/>
        </a:xfrm>
        <a:prstGeom prst="roundRect">
          <a:avLst/>
        </a:prstGeom>
        <a:solidFill>
          <a:schemeClr val="lt1">
            <a:hueOff val="0"/>
            <a:satOff val="0"/>
            <a:lumOff val="0"/>
            <a:alphaOff val="0"/>
          </a:schemeClr>
        </a:solidFill>
        <a:ln w="381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Housing Types Preferences</a:t>
          </a:r>
        </a:p>
      </dsp:txBody>
      <dsp:txXfrm>
        <a:off x="5841377" y="1323552"/>
        <a:ext cx="1665965" cy="1495126"/>
      </dsp:txXfrm>
    </dsp:sp>
    <dsp:sp modelId="{187A05A7-BC80-4276-87A9-0F266DBBBCAF}">
      <dsp:nvSpPr>
        <dsp:cNvPr id="0" name=""/>
        <dsp:cNvSpPr/>
      </dsp:nvSpPr>
      <dsp:spPr>
        <a:xfrm>
          <a:off x="7679612" y="1242669"/>
          <a:ext cx="1827731" cy="1656892"/>
        </a:xfrm>
        <a:prstGeom prst="roundRect">
          <a:avLst/>
        </a:prstGeom>
        <a:solidFill>
          <a:schemeClr val="lt1">
            <a:hueOff val="0"/>
            <a:satOff val="0"/>
            <a:lumOff val="0"/>
            <a:alphaOff val="0"/>
          </a:schemeClr>
        </a:solidFill>
        <a:ln w="381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Demographic &amp; Housing Metrics</a:t>
          </a:r>
        </a:p>
      </dsp:txBody>
      <dsp:txXfrm>
        <a:off x="7760495" y="1323552"/>
        <a:ext cx="1665965" cy="1495126"/>
      </dsp:txXfrm>
    </dsp:sp>
    <dsp:sp modelId="{4103A10B-F597-4F92-8FF2-818E0215825A}">
      <dsp:nvSpPr>
        <dsp:cNvPr id="0" name=""/>
        <dsp:cNvSpPr/>
      </dsp:nvSpPr>
      <dsp:spPr>
        <a:xfrm>
          <a:off x="9598731" y="1242669"/>
          <a:ext cx="1827731" cy="1656892"/>
        </a:xfrm>
        <a:prstGeom prst="roundRect">
          <a:avLst/>
        </a:prstGeom>
        <a:solidFill>
          <a:schemeClr val="lt1">
            <a:hueOff val="0"/>
            <a:satOff val="0"/>
            <a:lumOff val="0"/>
            <a:alphaOff val="0"/>
          </a:schemeClr>
        </a:solidFill>
        <a:ln w="381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Next Steps</a:t>
          </a:r>
        </a:p>
      </dsp:txBody>
      <dsp:txXfrm>
        <a:off x="9679614" y="1323552"/>
        <a:ext cx="1665965" cy="1495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56BD8-6B54-41E5-AEB4-7A396E0FC1BB}">
      <dsp:nvSpPr>
        <dsp:cNvPr id="0" name=""/>
        <dsp:cNvSpPr/>
      </dsp:nvSpPr>
      <dsp:spPr>
        <a:xfrm>
          <a:off x="857220" y="0"/>
          <a:ext cx="9715161" cy="414223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F3A20E-4316-4567-A41F-CCA8E0BE2D73}">
      <dsp:nvSpPr>
        <dsp:cNvPr id="0" name=""/>
        <dsp:cNvSpPr/>
      </dsp:nvSpPr>
      <dsp:spPr>
        <a:xfrm>
          <a:off x="3139"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Project Overview &amp; Update</a:t>
          </a:r>
        </a:p>
      </dsp:txBody>
      <dsp:txXfrm>
        <a:off x="84022" y="1323552"/>
        <a:ext cx="1665965" cy="1495126"/>
      </dsp:txXfrm>
    </dsp:sp>
    <dsp:sp modelId="{39DA9878-CDED-459E-A4EA-9F504965A929}">
      <dsp:nvSpPr>
        <dsp:cNvPr id="0" name=""/>
        <dsp:cNvSpPr/>
      </dsp:nvSpPr>
      <dsp:spPr>
        <a:xfrm>
          <a:off x="1922257"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Community Survey Summary</a:t>
          </a:r>
        </a:p>
      </dsp:txBody>
      <dsp:txXfrm>
        <a:off x="2003140" y="1323552"/>
        <a:ext cx="1665965" cy="1495126"/>
      </dsp:txXfrm>
    </dsp:sp>
    <dsp:sp modelId="{334082BE-DC6F-4F57-88CB-FBAD36ABC538}">
      <dsp:nvSpPr>
        <dsp:cNvPr id="0" name=""/>
        <dsp:cNvSpPr/>
      </dsp:nvSpPr>
      <dsp:spPr>
        <a:xfrm>
          <a:off x="3841375"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Policy Related Questions</a:t>
          </a:r>
        </a:p>
      </dsp:txBody>
      <dsp:txXfrm>
        <a:off x="3922258" y="1323552"/>
        <a:ext cx="1665965" cy="1495126"/>
      </dsp:txXfrm>
    </dsp:sp>
    <dsp:sp modelId="{DBF35633-A364-4D55-9EBF-94FEB7FE953F}">
      <dsp:nvSpPr>
        <dsp:cNvPr id="0" name=""/>
        <dsp:cNvSpPr/>
      </dsp:nvSpPr>
      <dsp:spPr>
        <a:xfrm>
          <a:off x="5760494"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Housing Types Preferences</a:t>
          </a:r>
        </a:p>
      </dsp:txBody>
      <dsp:txXfrm>
        <a:off x="5841377" y="1323552"/>
        <a:ext cx="1665965" cy="1495126"/>
      </dsp:txXfrm>
    </dsp:sp>
    <dsp:sp modelId="{187A05A7-BC80-4276-87A9-0F266DBBBCAF}">
      <dsp:nvSpPr>
        <dsp:cNvPr id="0" name=""/>
        <dsp:cNvSpPr/>
      </dsp:nvSpPr>
      <dsp:spPr>
        <a:xfrm>
          <a:off x="7679612"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Demographic &amp; Housing Metrics</a:t>
          </a:r>
        </a:p>
      </dsp:txBody>
      <dsp:txXfrm>
        <a:off x="7760495" y="1323552"/>
        <a:ext cx="1665965" cy="1495126"/>
      </dsp:txXfrm>
    </dsp:sp>
    <dsp:sp modelId="{4103A10B-F597-4F92-8FF2-818E0215825A}">
      <dsp:nvSpPr>
        <dsp:cNvPr id="0" name=""/>
        <dsp:cNvSpPr/>
      </dsp:nvSpPr>
      <dsp:spPr>
        <a:xfrm>
          <a:off x="9598731"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Next Steps</a:t>
          </a:r>
        </a:p>
      </dsp:txBody>
      <dsp:txXfrm>
        <a:off x="9679614" y="1323552"/>
        <a:ext cx="1665965" cy="1495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56BD8-6B54-41E5-AEB4-7A396E0FC1BB}">
      <dsp:nvSpPr>
        <dsp:cNvPr id="0" name=""/>
        <dsp:cNvSpPr/>
      </dsp:nvSpPr>
      <dsp:spPr>
        <a:xfrm>
          <a:off x="857220" y="0"/>
          <a:ext cx="9715161" cy="414223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F3A20E-4316-4567-A41F-CCA8E0BE2D73}">
      <dsp:nvSpPr>
        <dsp:cNvPr id="0" name=""/>
        <dsp:cNvSpPr/>
      </dsp:nvSpPr>
      <dsp:spPr>
        <a:xfrm>
          <a:off x="3139"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Project Overview &amp; Update</a:t>
          </a:r>
        </a:p>
      </dsp:txBody>
      <dsp:txXfrm>
        <a:off x="84022" y="1323552"/>
        <a:ext cx="1665965" cy="1495126"/>
      </dsp:txXfrm>
    </dsp:sp>
    <dsp:sp modelId="{39DA9878-CDED-459E-A4EA-9F504965A929}">
      <dsp:nvSpPr>
        <dsp:cNvPr id="0" name=""/>
        <dsp:cNvSpPr/>
      </dsp:nvSpPr>
      <dsp:spPr>
        <a:xfrm>
          <a:off x="1922257"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Community Survey Summary</a:t>
          </a:r>
        </a:p>
      </dsp:txBody>
      <dsp:txXfrm>
        <a:off x="2003140" y="1323552"/>
        <a:ext cx="1665965" cy="1495126"/>
      </dsp:txXfrm>
    </dsp:sp>
    <dsp:sp modelId="{334082BE-DC6F-4F57-88CB-FBAD36ABC538}">
      <dsp:nvSpPr>
        <dsp:cNvPr id="0" name=""/>
        <dsp:cNvSpPr/>
      </dsp:nvSpPr>
      <dsp:spPr>
        <a:xfrm>
          <a:off x="3841375"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Policy Related Questions</a:t>
          </a:r>
        </a:p>
      </dsp:txBody>
      <dsp:txXfrm>
        <a:off x="3922258" y="1323552"/>
        <a:ext cx="1665965" cy="1495126"/>
      </dsp:txXfrm>
    </dsp:sp>
    <dsp:sp modelId="{74336C33-F147-46F9-9D5A-605D8ABD5999}">
      <dsp:nvSpPr>
        <dsp:cNvPr id="0" name=""/>
        <dsp:cNvSpPr/>
      </dsp:nvSpPr>
      <dsp:spPr>
        <a:xfrm>
          <a:off x="5760494"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Housing Types Preferences</a:t>
          </a:r>
        </a:p>
      </dsp:txBody>
      <dsp:txXfrm>
        <a:off x="5841377" y="1323552"/>
        <a:ext cx="1665965" cy="1495126"/>
      </dsp:txXfrm>
    </dsp:sp>
    <dsp:sp modelId="{187A05A7-BC80-4276-87A9-0F266DBBBCAF}">
      <dsp:nvSpPr>
        <dsp:cNvPr id="0" name=""/>
        <dsp:cNvSpPr/>
      </dsp:nvSpPr>
      <dsp:spPr>
        <a:xfrm>
          <a:off x="7679612"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Demographic &amp; Housing Metrics</a:t>
          </a:r>
        </a:p>
      </dsp:txBody>
      <dsp:txXfrm>
        <a:off x="7760495" y="1323552"/>
        <a:ext cx="1665965" cy="1495126"/>
      </dsp:txXfrm>
    </dsp:sp>
    <dsp:sp modelId="{4103A10B-F597-4F92-8FF2-818E0215825A}">
      <dsp:nvSpPr>
        <dsp:cNvPr id="0" name=""/>
        <dsp:cNvSpPr/>
      </dsp:nvSpPr>
      <dsp:spPr>
        <a:xfrm>
          <a:off x="9598731" y="1242669"/>
          <a:ext cx="1827731" cy="1656892"/>
        </a:xfrm>
        <a:prstGeom prst="roundRect">
          <a:avLst/>
        </a:prstGeom>
        <a:solidFill>
          <a:schemeClr val="lt1">
            <a:hueOff val="0"/>
            <a:satOff val="0"/>
            <a:lumOff val="0"/>
            <a:alphaOff val="0"/>
          </a:schemeClr>
        </a:solidFill>
        <a:ln w="381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venir Next LT Pro" panose="020B0504020202020204" pitchFamily="34" charset="0"/>
            </a:rPr>
            <a:t>Next Steps</a:t>
          </a:r>
        </a:p>
      </dsp:txBody>
      <dsp:txXfrm>
        <a:off x="9679614" y="1323552"/>
        <a:ext cx="1665965" cy="14951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7.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0.15718</cdr:x>
      <cdr:y>0.90741</cdr:y>
    </cdr:from>
    <cdr:to>
      <cdr:x>0.34624</cdr:x>
      <cdr:y>0.96296</cdr:y>
    </cdr:to>
    <cdr:sp macro="" textlink="">
      <cdr:nvSpPr>
        <cdr:cNvPr id="2" name="TextBox 1">
          <a:extLst xmlns:a="http://schemas.openxmlformats.org/drawingml/2006/main">
            <a:ext uri="{FF2B5EF4-FFF2-40B4-BE49-F238E27FC236}">
              <a16:creationId xmlns:a16="http://schemas.microsoft.com/office/drawing/2014/main" id="{7FE423B8-0C7C-F258-CC1A-9CDD017A7F3D}"/>
            </a:ext>
          </a:extLst>
        </cdr:cNvPr>
        <cdr:cNvSpPr txBox="1"/>
      </cdr:nvSpPr>
      <cdr:spPr>
        <a:xfrm xmlns:a="http://schemas.openxmlformats.org/drawingml/2006/main">
          <a:off x="1106905" y="3930316"/>
          <a:ext cx="1331495" cy="240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venirNext LT Pro Regular" panose="020B0504020202020204" pitchFamily="34" charset="0"/>
            </a:rPr>
            <a:t>N = 1,151</a:t>
          </a:r>
        </a:p>
      </cdr:txBody>
    </cdr:sp>
  </cdr:relSizeAnchor>
</c:userShapes>
</file>

<file path=ppt/drawings/drawing10.xml><?xml version="1.0" encoding="utf-8"?>
<c:userShapes xmlns:c="http://schemas.openxmlformats.org/drawingml/2006/chart">
  <cdr:relSizeAnchor xmlns:cdr="http://schemas.openxmlformats.org/drawingml/2006/chartDrawing">
    <cdr:from>
      <cdr:x>0.81867</cdr:x>
      <cdr:y>0.31092</cdr:y>
    </cdr:from>
    <cdr:to>
      <cdr:x>0.92075</cdr:x>
      <cdr:y>0.3811</cdr:y>
    </cdr:to>
    <cdr:sp macro="" textlink="">
      <cdr:nvSpPr>
        <cdr:cNvPr id="2" name="TextBox 8">
          <a:extLst xmlns:a="http://schemas.openxmlformats.org/drawingml/2006/main">
            <a:ext uri="{FF2B5EF4-FFF2-40B4-BE49-F238E27FC236}">
              <a16:creationId xmlns:a16="http://schemas.microsoft.com/office/drawing/2014/main" id="{5650CFEF-7D86-6364-4453-D2BFC49931DD}"/>
            </a:ext>
          </a:extLst>
        </cdr:cNvPr>
        <cdr:cNvSpPr txBox="1"/>
      </cdr:nvSpPr>
      <cdr:spPr>
        <a:xfrm xmlns:a="http://schemas.openxmlformats.org/drawingml/2006/main">
          <a:off x="4865822" y="1091720"/>
          <a:ext cx="606723" cy="24642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sz="1100" dirty="0"/>
        </a:p>
      </cdr:txBody>
    </cdr:sp>
  </cdr:relSizeAnchor>
  <cdr:relSizeAnchor xmlns:cdr="http://schemas.openxmlformats.org/drawingml/2006/chartDrawing">
    <cdr:from>
      <cdr:x>0.08173</cdr:x>
      <cdr:y>0.56281</cdr:y>
    </cdr:from>
    <cdr:to>
      <cdr:x>0.96955</cdr:x>
      <cdr:y>0.56281</cdr:y>
    </cdr:to>
    <cdr:cxnSp macro="">
      <cdr:nvCxnSpPr>
        <cdr:cNvPr id="4" name="Straight Connector 3">
          <a:extLst xmlns:a="http://schemas.openxmlformats.org/drawingml/2006/main">
            <a:ext uri="{FF2B5EF4-FFF2-40B4-BE49-F238E27FC236}">
              <a16:creationId xmlns:a16="http://schemas.microsoft.com/office/drawing/2014/main" id="{63CCC63C-F3BF-FA33-C28D-12A1E1A4EA1A}"/>
            </a:ext>
          </a:extLst>
        </cdr:cNvPr>
        <cdr:cNvCxnSpPr/>
      </cdr:nvCxnSpPr>
      <cdr:spPr>
        <a:xfrm xmlns:a="http://schemas.openxmlformats.org/drawingml/2006/main">
          <a:off x="485775" y="2377643"/>
          <a:ext cx="5276850" cy="0"/>
        </a:xfrm>
        <a:prstGeom xmlns:a="http://schemas.openxmlformats.org/drawingml/2006/main" prst="line">
          <a:avLst/>
        </a:prstGeom>
        <a:ln xmlns:a="http://schemas.openxmlformats.org/drawingml/2006/main" w="762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0.85962</cdr:x>
      <cdr:y>0.4772</cdr:y>
    </cdr:from>
    <cdr:to>
      <cdr:x>0.96356</cdr:x>
      <cdr:y>0.56886</cdr:y>
    </cdr:to>
    <cdr:sp macro="" textlink="">
      <cdr:nvSpPr>
        <cdr:cNvPr id="7" name="TextBox 6">
          <a:extLst xmlns:a="http://schemas.openxmlformats.org/drawingml/2006/main">
            <a:ext uri="{FF2B5EF4-FFF2-40B4-BE49-F238E27FC236}">
              <a16:creationId xmlns:a16="http://schemas.microsoft.com/office/drawing/2014/main" id="{42BD8D8C-BEF0-7BC4-135C-3421BEB057A7}"/>
            </a:ext>
          </a:extLst>
        </cdr:cNvPr>
        <cdr:cNvSpPr txBox="1"/>
      </cdr:nvSpPr>
      <cdr:spPr>
        <a:xfrm xmlns:a="http://schemas.openxmlformats.org/drawingml/2006/main">
          <a:off x="5109234" y="2015956"/>
          <a:ext cx="617764" cy="3872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tx2"/>
              </a:solidFill>
              <a:latin typeface="AvenirNext LT Pro Regular" panose="020B0504020202020204" pitchFamily="34" charset="0"/>
            </a:rPr>
            <a:t>11.4</a:t>
          </a:r>
        </a:p>
      </cdr:txBody>
    </cdr:sp>
  </cdr:relSizeAnchor>
</c:userShapes>
</file>

<file path=ppt/drawings/drawing2.xml><?xml version="1.0" encoding="utf-8"?>
<c:userShapes xmlns:c="http://schemas.openxmlformats.org/drawingml/2006/chart">
  <cdr:relSizeAnchor xmlns:cdr="http://schemas.openxmlformats.org/drawingml/2006/chartDrawing">
    <cdr:from>
      <cdr:x>0.64663</cdr:x>
      <cdr:y>0.56455</cdr:y>
    </cdr:from>
    <cdr:to>
      <cdr:x>0.90938</cdr:x>
      <cdr:y>0.69101</cdr:y>
    </cdr:to>
    <cdr:sp macro="" textlink="">
      <cdr:nvSpPr>
        <cdr:cNvPr id="2" name="TextBox 1">
          <a:extLst xmlns:a="http://schemas.openxmlformats.org/drawingml/2006/main">
            <a:ext uri="{FF2B5EF4-FFF2-40B4-BE49-F238E27FC236}">
              <a16:creationId xmlns:a16="http://schemas.microsoft.com/office/drawing/2014/main" id="{AFB529D9-00FD-986B-07CC-70EFD35E5847}"/>
            </a:ext>
          </a:extLst>
        </cdr:cNvPr>
        <cdr:cNvSpPr txBox="1"/>
      </cdr:nvSpPr>
      <cdr:spPr>
        <a:xfrm xmlns:a="http://schemas.openxmlformats.org/drawingml/2006/main">
          <a:off x="3829490" y="2434877"/>
          <a:ext cx="1556085" cy="5454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latin typeface="AvenirNext LT Pro Regular" panose="020B0504020202020204" pitchFamily="34" charset="0"/>
            </a:rPr>
            <a:t>N = 1,080</a:t>
          </a:r>
        </a:p>
      </cdr:txBody>
    </cdr:sp>
  </cdr:relSizeAnchor>
</c:userShapes>
</file>

<file path=ppt/drawings/drawing3.xml><?xml version="1.0" encoding="utf-8"?>
<c:userShapes xmlns:c="http://schemas.openxmlformats.org/drawingml/2006/chart">
  <cdr:relSizeAnchor xmlns:cdr="http://schemas.openxmlformats.org/drawingml/2006/chartDrawing">
    <cdr:from>
      <cdr:x>0.66664</cdr:x>
      <cdr:y>0.56039</cdr:y>
    </cdr:from>
    <cdr:to>
      <cdr:x>0.9376</cdr:x>
      <cdr:y>0.68034</cdr:y>
    </cdr:to>
    <cdr:sp macro="" textlink="">
      <cdr:nvSpPr>
        <cdr:cNvPr id="2" name="TextBox 1">
          <a:extLst xmlns:a="http://schemas.openxmlformats.org/drawingml/2006/main">
            <a:ext uri="{FF2B5EF4-FFF2-40B4-BE49-F238E27FC236}">
              <a16:creationId xmlns:a16="http://schemas.microsoft.com/office/drawing/2014/main" id="{9489CF6F-8181-0477-32AD-9D3A3DA9978B}"/>
            </a:ext>
          </a:extLst>
        </cdr:cNvPr>
        <cdr:cNvSpPr txBox="1"/>
      </cdr:nvSpPr>
      <cdr:spPr>
        <a:xfrm xmlns:a="http://schemas.openxmlformats.org/drawingml/2006/main">
          <a:off x="3828336" y="2548023"/>
          <a:ext cx="1556085" cy="5454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latin typeface="AvenirNext LT Pro Regular" panose="020B0504020202020204" pitchFamily="34" charset="0"/>
            </a:rPr>
            <a:t>N = 1,075</a:t>
          </a:r>
        </a:p>
      </cdr:txBody>
    </cdr:sp>
  </cdr:relSizeAnchor>
</c:userShapes>
</file>

<file path=ppt/drawings/drawing4.xml><?xml version="1.0" encoding="utf-8"?>
<c:userShapes xmlns:c="http://schemas.openxmlformats.org/drawingml/2006/chart">
  <cdr:relSizeAnchor xmlns:cdr="http://schemas.openxmlformats.org/drawingml/2006/chartDrawing">
    <cdr:from>
      <cdr:x>0.19215</cdr:x>
      <cdr:y>0.63492</cdr:y>
    </cdr:from>
    <cdr:to>
      <cdr:x>0.30021</cdr:x>
      <cdr:y>0.7381</cdr:y>
    </cdr:to>
    <cdr:sp macro="" textlink="">
      <cdr:nvSpPr>
        <cdr:cNvPr id="2" name="TextBox 1">
          <a:extLst xmlns:a="http://schemas.openxmlformats.org/drawingml/2006/main">
            <a:ext uri="{FF2B5EF4-FFF2-40B4-BE49-F238E27FC236}">
              <a16:creationId xmlns:a16="http://schemas.microsoft.com/office/drawing/2014/main" id="{0D9239EF-FB6E-E772-0BA8-7691E0ED57F0}"/>
            </a:ext>
          </a:extLst>
        </cdr:cNvPr>
        <cdr:cNvSpPr txBox="1"/>
      </cdr:nvSpPr>
      <cdr:spPr>
        <a:xfrm xmlns:a="http://schemas.openxmlformats.org/drawingml/2006/main">
          <a:off x="2080457" y="2359743"/>
          <a:ext cx="1170038" cy="3834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latin typeface="AvenirNext LT Pro Regular" panose="020B0504020202020204" pitchFamily="34" charset="0"/>
            </a:rPr>
            <a:t>N = 1,058</a:t>
          </a:r>
        </a:p>
      </cdr:txBody>
    </cdr:sp>
  </cdr:relSizeAnchor>
</c:userShapes>
</file>

<file path=ppt/drawings/drawing5.xml><?xml version="1.0" encoding="utf-8"?>
<c:userShapes xmlns:c="http://schemas.openxmlformats.org/drawingml/2006/chart">
  <cdr:relSizeAnchor xmlns:cdr="http://schemas.openxmlformats.org/drawingml/2006/chartDrawing">
    <cdr:from>
      <cdr:x>0.23893</cdr:x>
      <cdr:y>0.81828</cdr:y>
    </cdr:from>
    <cdr:to>
      <cdr:x>0.32539</cdr:x>
      <cdr:y>0.88796</cdr:y>
    </cdr:to>
    <cdr:sp macro="" textlink="">
      <cdr:nvSpPr>
        <cdr:cNvPr id="2" name="TextBox 1">
          <a:extLst xmlns:a="http://schemas.openxmlformats.org/drawingml/2006/main">
            <a:ext uri="{FF2B5EF4-FFF2-40B4-BE49-F238E27FC236}">
              <a16:creationId xmlns:a16="http://schemas.microsoft.com/office/drawing/2014/main" id="{3AEB6F0E-FE8E-64C0-D3BE-726D8E699781}"/>
            </a:ext>
          </a:extLst>
        </cdr:cNvPr>
        <cdr:cNvSpPr txBox="1"/>
      </cdr:nvSpPr>
      <cdr:spPr>
        <a:xfrm xmlns:a="http://schemas.openxmlformats.org/drawingml/2006/main">
          <a:off x="2696724" y="3553914"/>
          <a:ext cx="975893" cy="3026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latin typeface="AvenirNext LT Pro Regular" panose="020B0504020202020204" pitchFamily="34" charset="0"/>
            </a:rPr>
            <a:t>N = 892</a:t>
          </a:r>
        </a:p>
      </cdr:txBody>
    </cdr:sp>
  </cdr:relSizeAnchor>
</c:userShapes>
</file>

<file path=ppt/drawings/drawing6.xml><?xml version="1.0" encoding="utf-8"?>
<c:userShapes xmlns:c="http://schemas.openxmlformats.org/drawingml/2006/chart">
  <cdr:relSizeAnchor xmlns:cdr="http://schemas.openxmlformats.org/drawingml/2006/chartDrawing">
    <cdr:from>
      <cdr:x>0.04031</cdr:x>
      <cdr:y>0.89012</cdr:y>
    </cdr:from>
    <cdr:to>
      <cdr:x>0.16136</cdr:x>
      <cdr:y>0.95446</cdr:y>
    </cdr:to>
    <cdr:sp macro="" textlink="">
      <cdr:nvSpPr>
        <cdr:cNvPr id="2" name="TextBox 1">
          <a:extLst xmlns:a="http://schemas.openxmlformats.org/drawingml/2006/main">
            <a:ext uri="{FF2B5EF4-FFF2-40B4-BE49-F238E27FC236}">
              <a16:creationId xmlns:a16="http://schemas.microsoft.com/office/drawing/2014/main" id="{7B1D9FE1-F7D3-758A-8B82-4B81BFDED815}"/>
            </a:ext>
          </a:extLst>
        </cdr:cNvPr>
        <cdr:cNvSpPr txBox="1"/>
      </cdr:nvSpPr>
      <cdr:spPr>
        <a:xfrm xmlns:a="http://schemas.openxmlformats.org/drawingml/2006/main">
          <a:off x="443345" y="3994800"/>
          <a:ext cx="1331495" cy="2887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latin typeface="AvenirNext LT Pro Regular" panose="020B0504020202020204" pitchFamily="34" charset="0"/>
            </a:rPr>
            <a:t>N = 852</a:t>
          </a:r>
        </a:p>
      </cdr:txBody>
    </cdr:sp>
  </cdr:relSizeAnchor>
</c:userShapes>
</file>

<file path=ppt/drawings/drawing7.xml><?xml version="1.0" encoding="utf-8"?>
<c:userShapes xmlns:c="http://schemas.openxmlformats.org/drawingml/2006/chart">
  <cdr:relSizeAnchor xmlns:cdr="http://schemas.openxmlformats.org/drawingml/2006/chartDrawing">
    <cdr:from>
      <cdr:x>0.73545</cdr:x>
      <cdr:y>0.31873</cdr:y>
    </cdr:from>
    <cdr:to>
      <cdr:x>1</cdr:x>
      <cdr:y>0.68126</cdr:y>
    </cdr:to>
    <cdr:pic>
      <cdr:nvPicPr>
        <cdr:cNvPr id="2" name="chart">
          <a:extLst xmlns:a="http://schemas.openxmlformats.org/drawingml/2006/main">
            <a:ext uri="{FF2B5EF4-FFF2-40B4-BE49-F238E27FC236}">
              <a16:creationId xmlns:a16="http://schemas.microsoft.com/office/drawing/2014/main" id="{83AC21A4-F8FB-8397-92A6-C28A76BEAFA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399441" y="1418812"/>
          <a:ext cx="3021378" cy="1613761"/>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0.09545</cdr:x>
      <cdr:y>0.64352</cdr:y>
    </cdr:from>
    <cdr:to>
      <cdr:x>0.97721</cdr:x>
      <cdr:y>0.64352</cdr:y>
    </cdr:to>
    <cdr:cxnSp macro="">
      <cdr:nvCxnSpPr>
        <cdr:cNvPr id="2" name="Straight Connector 1">
          <a:extLst xmlns:a="http://schemas.openxmlformats.org/drawingml/2006/main">
            <a:ext uri="{FF2B5EF4-FFF2-40B4-BE49-F238E27FC236}">
              <a16:creationId xmlns:a16="http://schemas.microsoft.com/office/drawing/2014/main" id="{17ED2152-A647-02C0-7AB1-88851439E917}"/>
            </a:ext>
          </a:extLst>
        </cdr:cNvPr>
        <cdr:cNvCxnSpPr/>
      </cdr:nvCxnSpPr>
      <cdr:spPr>
        <a:xfrm xmlns:a="http://schemas.openxmlformats.org/drawingml/2006/main">
          <a:off x="567290" y="1765310"/>
          <a:ext cx="5240828" cy="0"/>
        </a:xfrm>
        <a:prstGeom xmlns:a="http://schemas.openxmlformats.org/drawingml/2006/main" prst="line">
          <a:avLst/>
        </a:prstGeom>
        <a:ln xmlns:a="http://schemas.openxmlformats.org/drawingml/2006/main" w="76200">
          <a:solidFill>
            <a:schemeClr val="tx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0.92871</cdr:x>
      <cdr:y>0.55975</cdr:y>
    </cdr:from>
    <cdr:to>
      <cdr:x>1</cdr:x>
      <cdr:y>0.64169</cdr:y>
    </cdr:to>
    <cdr:sp macro="" textlink="">
      <cdr:nvSpPr>
        <cdr:cNvPr id="3" name="Text Box 590059473"/>
        <cdr:cNvSpPr txBox="1">
          <a:spLocks xmlns:a="http://schemas.openxmlformats.org/drawingml/2006/main" noChangeArrowheads="1"/>
        </cdr:cNvSpPr>
      </cdr:nvSpPr>
      <cdr:spPr bwMode="auto">
        <a:xfrm xmlns:a="http://schemas.openxmlformats.org/drawingml/2006/main">
          <a:off x="10636494" y="2260600"/>
          <a:ext cx="816544" cy="33091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07000"/>
            </a:lnSpc>
            <a:spcBef>
              <a:spcPts val="0"/>
            </a:spcBef>
            <a:spcAft>
              <a:spcPts val="800"/>
            </a:spcAft>
          </a:pPr>
          <a:r>
            <a:rPr lang="en-US" sz="1600" dirty="0">
              <a:effectLst/>
              <a:latin typeface="AvenirNext LT Pro Regular" panose="020B0504020202020204" pitchFamily="34" charset="0"/>
              <a:ea typeface="Trebuchet MS" panose="020B0603020202020204" pitchFamily="34" charset="0"/>
              <a:cs typeface="Times New Roman" panose="02020603050405020304" pitchFamily="18" charset="0"/>
            </a:rPr>
            <a:t>$10.8</a:t>
          </a:r>
          <a:endParaRPr lang="en-US" sz="3200" dirty="0">
            <a:effectLst/>
            <a:latin typeface="AvenirNext LT Pro Regular" panose="020B0504020202020204" pitchFamily="34" charset="0"/>
            <a:ea typeface="Trebuchet MS" panose="020B0603020202020204" pitchFamily="34" charset="0"/>
            <a:cs typeface="Times New Roman" panose="02020603050405020304" pitchFamily="18" charset="0"/>
          </a:endParaRPr>
        </a:p>
        <a:p xmlns:a="http://schemas.openxmlformats.org/drawingml/2006/main">
          <a:pPr marL="0" marR="0">
            <a:lnSpc>
              <a:spcPct val="107000"/>
            </a:lnSpc>
            <a:spcBef>
              <a:spcPts val="0"/>
            </a:spcBef>
            <a:spcAft>
              <a:spcPts val="800"/>
            </a:spcAft>
          </a:pPr>
          <a:r>
            <a:rPr lang="en-US" sz="1600" dirty="0">
              <a:effectLst/>
              <a:latin typeface="AvenirNext LT Pro Regular" panose="020B0504020202020204" pitchFamily="34" charset="0"/>
              <a:ea typeface="Trebuchet MS" panose="020B0603020202020204" pitchFamily="34" charset="0"/>
              <a:cs typeface="Times New Roman" panose="02020603050405020304" pitchFamily="18" charset="0"/>
            </a:rPr>
            <a:t> </a:t>
          </a:r>
          <a:endParaRPr lang="en-US" sz="3200" dirty="0">
            <a:effectLst/>
            <a:latin typeface="AvenirNext LT Pro Regular" panose="020B0504020202020204" pitchFamily="34" charset="0"/>
            <a:ea typeface="Trebuchet MS" panose="020B0603020202020204" pitchFamily="34" charset="0"/>
            <a:cs typeface="Times New Roman" panose="02020603050405020304" pitchFamily="18" charset="0"/>
          </a:endParaRPr>
        </a:p>
        <a:p xmlns:a="http://schemas.openxmlformats.org/drawingml/2006/main">
          <a:pPr marL="0" marR="0">
            <a:lnSpc>
              <a:spcPct val="107000"/>
            </a:lnSpc>
            <a:spcBef>
              <a:spcPts val="0"/>
            </a:spcBef>
            <a:spcAft>
              <a:spcPts val="800"/>
            </a:spcAft>
          </a:pPr>
          <a:endParaRPr lang="en-US" sz="3200" dirty="0">
            <a:effectLst/>
            <a:latin typeface="AvenirNext LT Pro Regular" panose="020B0504020202020204" pitchFamily="34" charset="0"/>
            <a:ea typeface="Trebuchet MS" panose="020B0603020202020204" pitchFamily="34" charset="0"/>
            <a:cs typeface="Times New Roman" panose="02020603050405020304"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0.08577</cdr:x>
      <cdr:y>0.46547</cdr:y>
    </cdr:from>
    <cdr:to>
      <cdr:x>0.98535</cdr:x>
      <cdr:y>0.46671</cdr:y>
    </cdr:to>
    <cdr:cxnSp macro="">
      <cdr:nvCxnSpPr>
        <cdr:cNvPr id="7" name="Straight Connector 6">
          <a:extLst xmlns:a="http://schemas.openxmlformats.org/drawingml/2006/main">
            <a:ext uri="{FF2B5EF4-FFF2-40B4-BE49-F238E27FC236}">
              <a16:creationId xmlns:a16="http://schemas.microsoft.com/office/drawing/2014/main" id="{CF1D0054-532C-9E8F-8DBE-FEA7862E56ED}"/>
            </a:ext>
          </a:extLst>
        </cdr:cNvPr>
        <cdr:cNvCxnSpPr/>
      </cdr:nvCxnSpPr>
      <cdr:spPr>
        <a:xfrm xmlns:a="http://schemas.openxmlformats.org/drawingml/2006/main">
          <a:off x="509770" y="1966438"/>
          <a:ext cx="5346744" cy="5238"/>
        </a:xfrm>
        <a:prstGeom xmlns:a="http://schemas.openxmlformats.org/drawingml/2006/main" prst="line">
          <a:avLst/>
        </a:prstGeom>
        <a:ln xmlns:a="http://schemas.openxmlformats.org/drawingml/2006/main" w="762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1F990A3-44FD-4597-B98C-007CA49F6FFD}" type="datetimeFigureOut">
              <a:rPr lang="en-US" smtClean="0"/>
              <a:t>1/19/2024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A26DB3-8255-4619-88CE-26AE0D26C2CF}" type="slidenum">
              <a:rPr lang="en-US" smtClean="0"/>
              <a:t>‹#›</a:t>
            </a:fld>
            <a:endParaRPr lang="en-US"/>
          </a:p>
        </p:txBody>
      </p:sp>
    </p:spTree>
    <p:extLst>
      <p:ext uri="{BB962C8B-B14F-4D97-AF65-F5344CB8AC3E}">
        <p14:creationId xmlns:p14="http://schemas.microsoft.com/office/powerpoint/2010/main" val="3060499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A26DB3-8255-4619-88CE-26AE0D26C2CF}" type="slidenum">
              <a:rPr lang="en-US" smtClean="0"/>
              <a:t>1</a:t>
            </a:fld>
            <a:endParaRPr lang="en-US"/>
          </a:p>
        </p:txBody>
      </p:sp>
    </p:spTree>
    <p:extLst>
      <p:ext uri="{BB962C8B-B14F-4D97-AF65-F5344CB8AC3E}">
        <p14:creationId xmlns:p14="http://schemas.microsoft.com/office/powerpoint/2010/main" val="141798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Obviously drew the interest of a lot of people who are actually in the housing market (or rental market), currently. </a:t>
            </a:r>
          </a:p>
          <a:p>
            <a:r>
              <a:rPr lang="en-US"/>
              <a:t>The displacement rate is extremely high. This is collected across socioeconomic levels, and oftentimes people do not know people outside of their level. But, 61% (regardless of socioeconomics) know people who’ve been displaces, is really something. </a:t>
            </a:r>
          </a:p>
        </p:txBody>
      </p:sp>
      <p:sp>
        <p:nvSpPr>
          <p:cNvPr id="4" name="Slide Number Placeholder 3"/>
          <p:cNvSpPr>
            <a:spLocks noGrp="1"/>
          </p:cNvSpPr>
          <p:nvPr>
            <p:ph type="sldNum" sz="quarter" idx="5"/>
          </p:nvPr>
        </p:nvSpPr>
        <p:spPr/>
        <p:txBody>
          <a:bodyPr/>
          <a:lstStyle/>
          <a:p>
            <a:fld id="{2AA26DB3-8255-4619-88CE-26AE0D26C2CF}" type="slidenum">
              <a:rPr lang="en-US" smtClean="0"/>
              <a:t>12</a:t>
            </a:fld>
            <a:endParaRPr lang="en-US"/>
          </a:p>
        </p:txBody>
      </p:sp>
    </p:spTree>
    <p:extLst>
      <p:ext uri="{BB962C8B-B14F-4D97-AF65-F5344CB8AC3E}">
        <p14:creationId xmlns:p14="http://schemas.microsoft.com/office/powerpoint/2010/main" val="3467626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Interesting that the cost perceptions were roughly equal between purchase and rentals.</a:t>
            </a:r>
          </a:p>
          <a:p>
            <a:endParaRPr lang="en-US"/>
          </a:p>
          <a:p>
            <a:r>
              <a:rPr lang="en-US"/>
              <a:t>Difference compared to average for other communities (based on Montrose, KY, WP, and COBA): 74% of KGB residents said purchasing a home was too expensive—compared to an average of 43% for other communities!</a:t>
            </a:r>
          </a:p>
          <a:p>
            <a:endParaRPr lang="en-US"/>
          </a:p>
          <a:p>
            <a:r>
              <a:rPr lang="en-US"/>
              <a:t>Similarly, 72% of KGB residents that took the survey mentioned that renting a home was too expensive, compared to an average of 46% in other communities.</a:t>
            </a:r>
          </a:p>
          <a:p>
            <a:endParaRPr lang="en-US"/>
          </a:p>
        </p:txBody>
      </p:sp>
      <p:sp>
        <p:nvSpPr>
          <p:cNvPr id="4" name="Slide Number Placeholder 3"/>
          <p:cNvSpPr>
            <a:spLocks noGrp="1"/>
          </p:cNvSpPr>
          <p:nvPr>
            <p:ph type="sldNum" sz="quarter" idx="5"/>
          </p:nvPr>
        </p:nvSpPr>
        <p:spPr/>
        <p:txBody>
          <a:bodyPr/>
          <a:lstStyle/>
          <a:p>
            <a:fld id="{2AA26DB3-8255-4619-88CE-26AE0D26C2CF}" type="slidenum">
              <a:rPr lang="en-US" smtClean="0"/>
              <a:t>13</a:t>
            </a:fld>
            <a:endParaRPr lang="en-US"/>
          </a:p>
        </p:txBody>
      </p:sp>
    </p:spTree>
    <p:extLst>
      <p:ext uri="{BB962C8B-B14F-4D97-AF65-F5344CB8AC3E}">
        <p14:creationId xmlns:p14="http://schemas.microsoft.com/office/powerpoint/2010/main" val="1081637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great majority (86%) of respondents would like to see the housing stock increase.</a:t>
            </a:r>
          </a:p>
        </p:txBody>
      </p:sp>
      <p:sp>
        <p:nvSpPr>
          <p:cNvPr id="4" name="Slide Number Placeholder 3"/>
          <p:cNvSpPr>
            <a:spLocks noGrp="1"/>
          </p:cNvSpPr>
          <p:nvPr>
            <p:ph type="sldNum" sz="quarter" idx="5"/>
          </p:nvPr>
        </p:nvSpPr>
        <p:spPr/>
        <p:txBody>
          <a:bodyPr/>
          <a:lstStyle/>
          <a:p>
            <a:fld id="{2AA26DB3-8255-4619-88CE-26AE0D26C2CF}" type="slidenum">
              <a:rPr lang="en-US" smtClean="0"/>
              <a:t>14</a:t>
            </a:fld>
            <a:endParaRPr lang="en-US"/>
          </a:p>
        </p:txBody>
      </p:sp>
    </p:spTree>
    <p:extLst>
      <p:ext uri="{BB962C8B-B14F-4D97-AF65-F5344CB8AC3E}">
        <p14:creationId xmlns:p14="http://schemas.microsoft.com/office/powerpoint/2010/main" val="65036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A26DB3-8255-4619-88CE-26AE0D26C2CF}" type="slidenum">
              <a:rPr lang="en-US" smtClean="0"/>
              <a:t>15</a:t>
            </a:fld>
            <a:endParaRPr lang="en-US"/>
          </a:p>
        </p:txBody>
      </p:sp>
    </p:spTree>
    <p:extLst>
      <p:ext uri="{BB962C8B-B14F-4D97-AF65-F5344CB8AC3E}">
        <p14:creationId xmlns:p14="http://schemas.microsoft.com/office/powerpoint/2010/main" val="301029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community, at large, wants and expects a level of planning on housing and land use. </a:t>
            </a:r>
          </a:p>
        </p:txBody>
      </p:sp>
      <p:sp>
        <p:nvSpPr>
          <p:cNvPr id="4" name="Slide Number Placeholder 3"/>
          <p:cNvSpPr>
            <a:spLocks noGrp="1"/>
          </p:cNvSpPr>
          <p:nvPr>
            <p:ph type="sldNum" sz="quarter" idx="5"/>
          </p:nvPr>
        </p:nvSpPr>
        <p:spPr/>
        <p:txBody>
          <a:bodyPr/>
          <a:lstStyle/>
          <a:p>
            <a:fld id="{2AA26DB3-8255-4619-88CE-26AE0D26C2CF}" type="slidenum">
              <a:rPr lang="en-US" smtClean="0"/>
              <a:t>16</a:t>
            </a:fld>
            <a:endParaRPr lang="en-US"/>
          </a:p>
        </p:txBody>
      </p:sp>
    </p:spTree>
    <p:extLst>
      <p:ext uri="{BB962C8B-B14F-4D97-AF65-F5344CB8AC3E}">
        <p14:creationId xmlns:p14="http://schemas.microsoft.com/office/powerpoint/2010/main" val="8272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terms of involvement, 468 are interested in “incentives for development of affordable units,” which is much higher than our typical observation. </a:t>
            </a:r>
          </a:p>
          <a:p>
            <a:r>
              <a:rPr lang="en-US"/>
              <a:t>To a degree I think lack of familiarity with terms contributors to answers here (things like “deed restrictions” aren’t common parlance). Also, things like “zoning changes for diverse housing types” isn’t something most people realize can have an effect. </a:t>
            </a:r>
          </a:p>
        </p:txBody>
      </p:sp>
      <p:sp>
        <p:nvSpPr>
          <p:cNvPr id="4" name="Slide Number Placeholder 3"/>
          <p:cNvSpPr>
            <a:spLocks noGrp="1"/>
          </p:cNvSpPr>
          <p:nvPr>
            <p:ph type="sldNum" sz="quarter" idx="5"/>
          </p:nvPr>
        </p:nvSpPr>
        <p:spPr/>
        <p:txBody>
          <a:bodyPr/>
          <a:lstStyle/>
          <a:p>
            <a:fld id="{2AA26DB3-8255-4619-88CE-26AE0D26C2CF}" type="slidenum">
              <a:rPr lang="en-US" smtClean="0"/>
              <a:t>17</a:t>
            </a:fld>
            <a:endParaRPr lang="en-US"/>
          </a:p>
        </p:txBody>
      </p:sp>
    </p:spTree>
    <p:extLst>
      <p:ext uri="{BB962C8B-B14F-4D97-AF65-F5344CB8AC3E}">
        <p14:creationId xmlns:p14="http://schemas.microsoft.com/office/powerpoint/2010/main" val="36802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58% think that there are too many STRS (but not the same as saying that the government should fix that problem). Others could hope/expect the market to fix it. </a:t>
            </a:r>
          </a:p>
        </p:txBody>
      </p:sp>
      <p:sp>
        <p:nvSpPr>
          <p:cNvPr id="4" name="Slide Number Placeholder 3"/>
          <p:cNvSpPr>
            <a:spLocks noGrp="1"/>
          </p:cNvSpPr>
          <p:nvPr>
            <p:ph type="sldNum" sz="quarter" idx="5"/>
          </p:nvPr>
        </p:nvSpPr>
        <p:spPr/>
        <p:txBody>
          <a:bodyPr/>
          <a:lstStyle/>
          <a:p>
            <a:fld id="{2AA26DB3-8255-4619-88CE-26AE0D26C2CF}" type="slidenum">
              <a:rPr lang="en-US" smtClean="0"/>
              <a:t>18</a:t>
            </a:fld>
            <a:endParaRPr lang="en-US"/>
          </a:p>
        </p:txBody>
      </p:sp>
    </p:spTree>
    <p:extLst>
      <p:ext uri="{BB962C8B-B14F-4D97-AF65-F5344CB8AC3E}">
        <p14:creationId xmlns:p14="http://schemas.microsoft.com/office/powerpoint/2010/main" val="648689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Somewhat surprising that the most restrictive option is the most popular here. But, keep in mind that many people skipped this question, so among those who took the survey overall, it’s just 34% of respondents in favor of local residency (but that is still a lot)! </a:t>
            </a:r>
          </a:p>
          <a:p>
            <a:endParaRPr lang="en-US"/>
          </a:p>
          <a:p>
            <a:r>
              <a:rPr lang="en-US"/>
              <a:t>Using that same denominator, just 13% are in favor of laissez faire treatment (or no regulation). </a:t>
            </a:r>
          </a:p>
        </p:txBody>
      </p:sp>
      <p:sp>
        <p:nvSpPr>
          <p:cNvPr id="4" name="Slide Number Placeholder 3"/>
          <p:cNvSpPr>
            <a:spLocks noGrp="1"/>
          </p:cNvSpPr>
          <p:nvPr>
            <p:ph type="sldNum" sz="quarter" idx="5"/>
          </p:nvPr>
        </p:nvSpPr>
        <p:spPr/>
        <p:txBody>
          <a:bodyPr/>
          <a:lstStyle/>
          <a:p>
            <a:fld id="{2AA26DB3-8255-4619-88CE-26AE0D26C2CF}" type="slidenum">
              <a:rPr lang="en-US" smtClean="0"/>
              <a:t>19</a:t>
            </a:fld>
            <a:endParaRPr lang="en-US"/>
          </a:p>
        </p:txBody>
      </p:sp>
    </p:spTree>
    <p:extLst>
      <p:ext uri="{BB962C8B-B14F-4D97-AF65-F5344CB8AC3E}">
        <p14:creationId xmlns:p14="http://schemas.microsoft.com/office/powerpoint/2010/main" val="3208845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A26DB3-8255-4619-88CE-26AE0D26C2CF}" type="slidenum">
              <a:rPr lang="en-US" smtClean="0"/>
              <a:t>20</a:t>
            </a:fld>
            <a:endParaRPr lang="en-US"/>
          </a:p>
        </p:txBody>
      </p:sp>
    </p:spTree>
    <p:extLst>
      <p:ext uri="{BB962C8B-B14F-4D97-AF65-F5344CB8AC3E}">
        <p14:creationId xmlns:p14="http://schemas.microsoft.com/office/powerpoint/2010/main" val="645581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our best effort to combat NIMBY-ism. Not allowed to say that housing is fine in theory; you must say </a:t>
            </a:r>
            <a:r>
              <a:rPr lang="en-US" i="1" u="none"/>
              <a:t>where </a:t>
            </a:r>
            <a:r>
              <a:rPr lang="en-US" i="0" u="none"/>
              <a:t>or you can say </a:t>
            </a:r>
            <a:r>
              <a:rPr lang="en-US" i="1" u="none"/>
              <a:t>nowhere</a:t>
            </a:r>
            <a:r>
              <a:rPr lang="en-US" i="0" u="none"/>
              <a:t>, which is a really extreme version of NIMBYism. These do not match perfectly with KGB zoning (usually people aren’t that aware of zoning), but there are loose matches with things like RL, (low density residential) and the first group, and RM (medium density residential) and the second choice. </a:t>
            </a:r>
            <a:endParaRPr lang="en-US"/>
          </a:p>
        </p:txBody>
      </p:sp>
      <p:sp>
        <p:nvSpPr>
          <p:cNvPr id="4" name="Slide Number Placeholder 3"/>
          <p:cNvSpPr>
            <a:spLocks noGrp="1"/>
          </p:cNvSpPr>
          <p:nvPr>
            <p:ph type="sldNum" sz="quarter" idx="5"/>
          </p:nvPr>
        </p:nvSpPr>
        <p:spPr/>
        <p:txBody>
          <a:bodyPr/>
          <a:lstStyle/>
          <a:p>
            <a:fld id="{2AA26DB3-8255-4619-88CE-26AE0D26C2CF}" type="slidenum">
              <a:rPr lang="en-US" smtClean="0"/>
              <a:t>21</a:t>
            </a:fld>
            <a:endParaRPr lang="en-US"/>
          </a:p>
        </p:txBody>
      </p:sp>
    </p:spTree>
    <p:extLst>
      <p:ext uri="{BB962C8B-B14F-4D97-AF65-F5344CB8AC3E}">
        <p14:creationId xmlns:p14="http://schemas.microsoft.com/office/powerpoint/2010/main" val="70609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A26DB3-8255-4619-88CE-26AE0D26C2CF}" type="slidenum">
              <a:rPr lang="en-US" smtClean="0"/>
              <a:t>2</a:t>
            </a:fld>
            <a:endParaRPr lang="en-US"/>
          </a:p>
        </p:txBody>
      </p:sp>
    </p:spTree>
    <p:extLst>
      <p:ext uri="{BB962C8B-B14F-4D97-AF65-F5344CB8AC3E}">
        <p14:creationId xmlns:p14="http://schemas.microsoft.com/office/powerpoint/2010/main" val="362044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Naturally, people want apartments in high-density areas, which fits with the definition. Looking at areas near transit and commercial corridors is another option if looking for more land for multi-family. </a:t>
            </a:r>
          </a:p>
        </p:txBody>
      </p:sp>
      <p:sp>
        <p:nvSpPr>
          <p:cNvPr id="4" name="Slide Number Placeholder 3"/>
          <p:cNvSpPr>
            <a:spLocks noGrp="1"/>
          </p:cNvSpPr>
          <p:nvPr>
            <p:ph type="sldNum" sz="quarter" idx="5"/>
          </p:nvPr>
        </p:nvSpPr>
        <p:spPr/>
        <p:txBody>
          <a:bodyPr/>
          <a:lstStyle/>
          <a:p>
            <a:fld id="{2AA26DB3-8255-4619-88CE-26AE0D26C2CF}" type="slidenum">
              <a:rPr lang="en-US" smtClean="0"/>
              <a:t>22</a:t>
            </a:fld>
            <a:endParaRPr lang="en-US"/>
          </a:p>
        </p:txBody>
      </p:sp>
    </p:spTree>
    <p:extLst>
      <p:ext uri="{BB962C8B-B14F-4D97-AF65-F5344CB8AC3E}">
        <p14:creationId xmlns:p14="http://schemas.microsoft.com/office/powerpoint/2010/main" val="692338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People perceive that duplex/triplexes are in the middle (i.e. not apartments and not detached homes) but they think of them </a:t>
            </a:r>
            <a:r>
              <a:rPr lang="en-US" i="1"/>
              <a:t>more </a:t>
            </a:r>
            <a:r>
              <a:rPr lang="en-US" i="0"/>
              <a:t>like detached SFHs than multifamily. </a:t>
            </a:r>
            <a:r>
              <a:rPr lang="en-US"/>
              <a:t>This is actually the opposite instinct from what we see in most communities in the lower 48. </a:t>
            </a:r>
          </a:p>
        </p:txBody>
      </p:sp>
      <p:sp>
        <p:nvSpPr>
          <p:cNvPr id="4" name="Slide Number Placeholder 3"/>
          <p:cNvSpPr>
            <a:spLocks noGrp="1"/>
          </p:cNvSpPr>
          <p:nvPr>
            <p:ph type="sldNum" sz="quarter" idx="5"/>
          </p:nvPr>
        </p:nvSpPr>
        <p:spPr/>
        <p:txBody>
          <a:bodyPr/>
          <a:lstStyle/>
          <a:p>
            <a:fld id="{2AA26DB3-8255-4619-88CE-26AE0D26C2CF}" type="slidenum">
              <a:rPr lang="en-US" smtClean="0"/>
              <a:t>23</a:t>
            </a:fld>
            <a:endParaRPr lang="en-US"/>
          </a:p>
        </p:txBody>
      </p:sp>
    </p:spTree>
    <p:extLst>
      <p:ext uri="{BB962C8B-B14F-4D97-AF65-F5344CB8AC3E}">
        <p14:creationId xmlns:p14="http://schemas.microsoft.com/office/powerpoint/2010/main" val="733494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more crazy…people would love to see some manufactured home communities. Just some separation from large lot SFH. There are developers who specialize in this. </a:t>
            </a:r>
          </a:p>
        </p:txBody>
      </p:sp>
      <p:sp>
        <p:nvSpPr>
          <p:cNvPr id="4" name="Slide Number Placeholder 3"/>
          <p:cNvSpPr>
            <a:spLocks noGrp="1"/>
          </p:cNvSpPr>
          <p:nvPr>
            <p:ph type="sldNum" sz="quarter" idx="5"/>
          </p:nvPr>
        </p:nvSpPr>
        <p:spPr/>
        <p:txBody>
          <a:bodyPr/>
          <a:lstStyle/>
          <a:p>
            <a:fld id="{2AA26DB3-8255-4619-88CE-26AE0D26C2CF}" type="slidenum">
              <a:rPr lang="en-US" smtClean="0"/>
              <a:t>24</a:t>
            </a:fld>
            <a:endParaRPr lang="en-US"/>
          </a:p>
        </p:txBody>
      </p:sp>
    </p:spTree>
    <p:extLst>
      <p:ext uri="{BB962C8B-B14F-4D97-AF65-F5344CB8AC3E}">
        <p14:creationId xmlns:p14="http://schemas.microsoft.com/office/powerpoint/2010/main" val="1604481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Lastly, for areas that need more units but still have density hesitancy…ADUs. Everywhere is the most common response (probably not a great idea, honestly) but the next two are pretty sensible, many larger lots can fit more housing units. Fits with an aging population interested in aging in place, as well. </a:t>
            </a:r>
          </a:p>
        </p:txBody>
      </p:sp>
      <p:sp>
        <p:nvSpPr>
          <p:cNvPr id="4" name="Slide Number Placeholder 3"/>
          <p:cNvSpPr>
            <a:spLocks noGrp="1"/>
          </p:cNvSpPr>
          <p:nvPr>
            <p:ph type="sldNum" sz="quarter" idx="5"/>
          </p:nvPr>
        </p:nvSpPr>
        <p:spPr/>
        <p:txBody>
          <a:bodyPr/>
          <a:lstStyle/>
          <a:p>
            <a:fld id="{2AA26DB3-8255-4619-88CE-26AE0D26C2CF}" type="slidenum">
              <a:rPr lang="en-US" smtClean="0"/>
              <a:t>25</a:t>
            </a:fld>
            <a:endParaRPr lang="en-US"/>
          </a:p>
        </p:txBody>
      </p:sp>
    </p:spTree>
    <p:extLst>
      <p:ext uri="{BB962C8B-B14F-4D97-AF65-F5344CB8AC3E}">
        <p14:creationId xmlns:p14="http://schemas.microsoft.com/office/powerpoint/2010/main" val="1534290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just an assortment of some of the many socioeconomics. Not a lot of time to dwell on these but gives you a sense of the situation. </a:t>
            </a:r>
          </a:p>
        </p:txBody>
      </p:sp>
      <p:sp>
        <p:nvSpPr>
          <p:cNvPr id="4" name="Slide Number Placeholder 3"/>
          <p:cNvSpPr>
            <a:spLocks noGrp="1"/>
          </p:cNvSpPr>
          <p:nvPr>
            <p:ph type="sldNum" sz="quarter" idx="5"/>
          </p:nvPr>
        </p:nvSpPr>
        <p:spPr/>
        <p:txBody>
          <a:bodyPr/>
          <a:lstStyle/>
          <a:p>
            <a:fld id="{2AA26DB3-8255-4619-88CE-26AE0D26C2CF}" type="slidenum">
              <a:rPr lang="en-US" smtClean="0"/>
              <a:t>26</a:t>
            </a:fld>
            <a:endParaRPr lang="en-US"/>
          </a:p>
        </p:txBody>
      </p:sp>
    </p:spTree>
    <p:extLst>
      <p:ext uri="{BB962C8B-B14F-4D97-AF65-F5344CB8AC3E}">
        <p14:creationId xmlns:p14="http://schemas.microsoft.com/office/powerpoint/2010/main" val="3422431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Expresses the cost of living difficulty of KGB. Some people said this exact thing in the survey, almost impossible for a household to make it unless two adults are working. </a:t>
            </a:r>
          </a:p>
        </p:txBody>
      </p:sp>
      <p:sp>
        <p:nvSpPr>
          <p:cNvPr id="4" name="Slide Number Placeholder 3"/>
          <p:cNvSpPr>
            <a:spLocks noGrp="1"/>
          </p:cNvSpPr>
          <p:nvPr>
            <p:ph type="sldNum" sz="quarter" idx="5"/>
          </p:nvPr>
        </p:nvSpPr>
        <p:spPr/>
        <p:txBody>
          <a:bodyPr/>
          <a:lstStyle/>
          <a:p>
            <a:fld id="{2AA26DB3-8255-4619-88CE-26AE0D26C2CF}" type="slidenum">
              <a:rPr lang="en-US" smtClean="0"/>
              <a:t>27</a:t>
            </a:fld>
            <a:endParaRPr lang="en-US"/>
          </a:p>
        </p:txBody>
      </p:sp>
    </p:spTree>
    <p:extLst>
      <p:ext uri="{BB962C8B-B14F-4D97-AF65-F5344CB8AC3E}">
        <p14:creationId xmlns:p14="http://schemas.microsoft.com/office/powerpoint/2010/main" val="2635018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how the state projects a decrease, and a pretty radical one at that, for the KGB. We will generate our own forecast, b/c this is probably overly pessimistic. But, it is safe to assume some decline. </a:t>
            </a:r>
          </a:p>
          <a:p>
            <a:endParaRPr lang="en-US"/>
          </a:p>
          <a:p>
            <a:r>
              <a:rPr lang="en-US"/>
              <a:t>You can see the ingredients of this on the right. more deaths than births, and net migration has negative for 9 of the past 10 years. </a:t>
            </a:r>
          </a:p>
          <a:p>
            <a:endParaRPr lang="en-US"/>
          </a:p>
          <a:p>
            <a:r>
              <a:rPr lang="en-US"/>
              <a:t>BUT, remember housing supply can be effected by other dynamics. Some are more obvious: STRs, high vacancy seasonal rentals. But also, less obvious things like second/third homes (again, that is a higher rate of vacancy), and also lower occupancy per household (from 3.1 persons per household now to 2.4) that ads up over a lot of units. </a:t>
            </a:r>
          </a:p>
          <a:p>
            <a:endParaRPr lang="en-US"/>
          </a:p>
          <a:p>
            <a:r>
              <a:rPr lang="en-US"/>
              <a:t>Honestly, it is possible to overbuild in Ketchikan given that population will not significantly increase, But this is really a question of how deep is the market for STRs and seasonal rentals if it is unconstrained? B/c if that is accounting for 1/8, 1/5 or 1/3 of the units, you could still have a shortage. </a:t>
            </a:r>
          </a:p>
        </p:txBody>
      </p:sp>
      <p:sp>
        <p:nvSpPr>
          <p:cNvPr id="4" name="Slide Number Placeholder 3"/>
          <p:cNvSpPr>
            <a:spLocks noGrp="1"/>
          </p:cNvSpPr>
          <p:nvPr>
            <p:ph type="sldNum" sz="quarter" idx="5"/>
          </p:nvPr>
        </p:nvSpPr>
        <p:spPr/>
        <p:txBody>
          <a:bodyPr/>
          <a:lstStyle/>
          <a:p>
            <a:fld id="{2AA26DB3-8255-4619-88CE-26AE0D26C2CF}" type="slidenum">
              <a:rPr lang="en-US" smtClean="0"/>
              <a:t>28</a:t>
            </a:fld>
            <a:endParaRPr lang="en-US"/>
          </a:p>
        </p:txBody>
      </p:sp>
    </p:spTree>
    <p:extLst>
      <p:ext uri="{BB962C8B-B14F-4D97-AF65-F5344CB8AC3E}">
        <p14:creationId xmlns:p14="http://schemas.microsoft.com/office/powerpoint/2010/main" val="3904613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that considered, the question is, is this enough production to keep up? SFH is more stable and MFH is very hit and miss.  </a:t>
            </a:r>
          </a:p>
        </p:txBody>
      </p:sp>
      <p:sp>
        <p:nvSpPr>
          <p:cNvPr id="4" name="Slide Number Placeholder 3"/>
          <p:cNvSpPr>
            <a:spLocks noGrp="1"/>
          </p:cNvSpPr>
          <p:nvPr>
            <p:ph type="sldNum" sz="quarter" idx="5"/>
          </p:nvPr>
        </p:nvSpPr>
        <p:spPr/>
        <p:txBody>
          <a:bodyPr/>
          <a:lstStyle/>
          <a:p>
            <a:fld id="{2AA26DB3-8255-4619-88CE-26AE0D26C2CF}" type="slidenum">
              <a:rPr lang="en-US" smtClean="0"/>
              <a:t>29</a:t>
            </a:fld>
            <a:endParaRPr lang="en-US"/>
          </a:p>
        </p:txBody>
      </p:sp>
    </p:spTree>
    <p:extLst>
      <p:ext uri="{BB962C8B-B14F-4D97-AF65-F5344CB8AC3E}">
        <p14:creationId xmlns:p14="http://schemas.microsoft.com/office/powerpoint/2010/main" val="124360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pictured, but just FYI, we have a team of 7 who has contributed to this back in the office, particularly Pedro, whose been my co-lead. </a:t>
            </a:r>
          </a:p>
          <a:p>
            <a:endParaRPr lang="en-US"/>
          </a:p>
          <a:p>
            <a:r>
              <a:rPr lang="en-US"/>
              <a:t>Working on now: GIS assessment, finishing survey analysis, finishing up socioeconomic metrics, and prepping for affordability calculations and recommendations. Mid-march final deliverable. I can come back, if needed for another presentation at that point focused on the final results and recommendations. </a:t>
            </a:r>
          </a:p>
        </p:txBody>
      </p:sp>
      <p:sp>
        <p:nvSpPr>
          <p:cNvPr id="4" name="Slide Number Placeholder 3"/>
          <p:cNvSpPr>
            <a:spLocks noGrp="1"/>
          </p:cNvSpPr>
          <p:nvPr>
            <p:ph type="sldNum" sz="quarter" idx="5"/>
          </p:nvPr>
        </p:nvSpPr>
        <p:spPr/>
        <p:txBody>
          <a:bodyPr/>
          <a:lstStyle/>
          <a:p>
            <a:fld id="{2AA26DB3-8255-4619-88CE-26AE0D26C2CF}" type="slidenum">
              <a:rPr lang="en-US" smtClean="0"/>
              <a:t>3</a:t>
            </a:fld>
            <a:endParaRPr lang="en-US"/>
          </a:p>
        </p:txBody>
      </p:sp>
    </p:spTree>
    <p:extLst>
      <p:ext uri="{BB962C8B-B14F-4D97-AF65-F5344CB8AC3E}">
        <p14:creationId xmlns:p14="http://schemas.microsoft.com/office/powerpoint/2010/main" val="236096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Economic consequences of a broken housing market are real. Sometimes a perception that it’s just a few bellyachers that need to work harder but, in fact, conditions are a lot more challenging and complicated than they were when Boomers and </a:t>
            </a:r>
            <a:r>
              <a:rPr lang="en-US" err="1"/>
              <a:t>GenXers</a:t>
            </a:r>
            <a:r>
              <a:rPr lang="en-US"/>
              <a:t> were coming up. If you don’t get “on” the ladder, you can’t progress with the equity of it. </a:t>
            </a:r>
          </a:p>
        </p:txBody>
      </p:sp>
      <p:sp>
        <p:nvSpPr>
          <p:cNvPr id="4" name="Slide Number Placeholder 3"/>
          <p:cNvSpPr>
            <a:spLocks noGrp="1"/>
          </p:cNvSpPr>
          <p:nvPr>
            <p:ph type="sldNum" sz="quarter" idx="5"/>
          </p:nvPr>
        </p:nvSpPr>
        <p:spPr/>
        <p:txBody>
          <a:bodyPr/>
          <a:lstStyle/>
          <a:p>
            <a:fld id="{2AA26DB3-8255-4619-88CE-26AE0D26C2CF}" type="slidenum">
              <a:rPr lang="en-US" smtClean="0"/>
              <a:t>5</a:t>
            </a:fld>
            <a:endParaRPr lang="en-US"/>
          </a:p>
        </p:txBody>
      </p:sp>
    </p:spTree>
    <p:extLst>
      <p:ext uri="{BB962C8B-B14F-4D97-AF65-F5344CB8AC3E}">
        <p14:creationId xmlns:p14="http://schemas.microsoft.com/office/powerpoint/2010/main" val="55743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A26DB3-8255-4619-88CE-26AE0D26C2CF}" type="slidenum">
              <a:rPr lang="en-US" smtClean="0"/>
              <a:t>6</a:t>
            </a:fld>
            <a:endParaRPr lang="en-US"/>
          </a:p>
        </p:txBody>
      </p:sp>
    </p:spTree>
    <p:extLst>
      <p:ext uri="{BB962C8B-B14F-4D97-AF65-F5344CB8AC3E}">
        <p14:creationId xmlns:p14="http://schemas.microsoft.com/office/powerpoint/2010/main" val="77294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A26DB3-8255-4619-88CE-26AE0D26C2CF}" type="slidenum">
              <a:rPr lang="en-US" smtClean="0"/>
              <a:t>7</a:t>
            </a:fld>
            <a:endParaRPr lang="en-US"/>
          </a:p>
        </p:txBody>
      </p:sp>
    </p:spTree>
    <p:extLst>
      <p:ext uri="{BB962C8B-B14F-4D97-AF65-F5344CB8AC3E}">
        <p14:creationId xmlns:p14="http://schemas.microsoft.com/office/powerpoint/2010/main" val="182319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List of 18 individual interviewed to date, we are open to more. In some cases, potential community partners have been unresponsive to multiple inquires for interviews. (Also, to be fair, we have also read the reports and presentations of some of these groups, or they took the survey, so they don’t feel that they need to respond. </a:t>
            </a:r>
          </a:p>
        </p:txBody>
      </p:sp>
      <p:sp>
        <p:nvSpPr>
          <p:cNvPr id="4" name="Slide Number Placeholder 3"/>
          <p:cNvSpPr>
            <a:spLocks noGrp="1"/>
          </p:cNvSpPr>
          <p:nvPr>
            <p:ph type="sldNum" sz="quarter" idx="5"/>
          </p:nvPr>
        </p:nvSpPr>
        <p:spPr/>
        <p:txBody>
          <a:bodyPr/>
          <a:lstStyle/>
          <a:p>
            <a:fld id="{2AA26DB3-8255-4619-88CE-26AE0D26C2CF}" type="slidenum">
              <a:rPr lang="en-US" smtClean="0"/>
              <a:t>8</a:t>
            </a:fld>
            <a:endParaRPr lang="en-US"/>
          </a:p>
        </p:txBody>
      </p:sp>
    </p:spTree>
    <p:extLst>
      <p:ext uri="{BB962C8B-B14F-4D97-AF65-F5344CB8AC3E}">
        <p14:creationId xmlns:p14="http://schemas.microsoft.com/office/powerpoint/2010/main" val="1972260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A26DB3-8255-4619-88CE-26AE0D26C2CF}" type="slidenum">
              <a:rPr lang="en-US" smtClean="0"/>
              <a:t>9</a:t>
            </a:fld>
            <a:endParaRPr lang="en-US"/>
          </a:p>
        </p:txBody>
      </p:sp>
    </p:spTree>
    <p:extLst>
      <p:ext uri="{BB962C8B-B14F-4D97-AF65-F5344CB8AC3E}">
        <p14:creationId xmlns:p14="http://schemas.microsoft.com/office/powerpoint/2010/main" val="3634153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Very successful rate</a:t>
            </a:r>
          </a:p>
          <a:p>
            <a:endParaRPr lang="en-US"/>
          </a:p>
          <a:p>
            <a:pPr marL="285750" indent="-285750">
              <a:buFont typeface="Arial" panose="020B0604020202020204" pitchFamily="34" charset="0"/>
              <a:buChar char="•"/>
            </a:pPr>
            <a:r>
              <a:rPr lang="en-US" sz="1950">
                <a:solidFill>
                  <a:srgbClr val="292D3D"/>
                </a:solidFill>
                <a:latin typeface="AvenirNext LT Pro Regular" panose="020B0504020202020204" pitchFamily="34" charset="0"/>
              </a:rPr>
              <a:t>PC treats the data in several ways prior to presenting to ensure that it isn’t biased, including: </a:t>
            </a:r>
          </a:p>
          <a:p>
            <a:pPr marL="742950" lvl="1" indent="-285750">
              <a:buFont typeface="Arial" panose="020B0604020202020204" pitchFamily="34" charset="0"/>
              <a:buChar char="•"/>
            </a:pPr>
            <a:r>
              <a:rPr lang="en-US" sz="1950">
                <a:solidFill>
                  <a:srgbClr val="292D3D"/>
                </a:solidFill>
                <a:latin typeface="AvenirNext LT Pro Regular" panose="020B0504020202020204" pitchFamily="34" charset="0"/>
              </a:rPr>
              <a:t>Removal of suspicious responses (too fast, strange IP address, immaterial input, etc.)</a:t>
            </a:r>
          </a:p>
          <a:p>
            <a:pPr marL="742950" lvl="1" indent="-285750">
              <a:buFont typeface="Arial" panose="020B0604020202020204" pitchFamily="34" charset="0"/>
              <a:buChar char="•"/>
            </a:pPr>
            <a:r>
              <a:rPr lang="en-US" sz="1950">
                <a:solidFill>
                  <a:srgbClr val="292D3D"/>
                </a:solidFill>
                <a:latin typeface="AvenirNext LT Pro Regular" panose="020B0504020202020204" pitchFamily="34" charset="0"/>
              </a:rPr>
              <a:t>Removal of people who neither </a:t>
            </a:r>
            <a:r>
              <a:rPr lang="en-US" sz="1950" i="1">
                <a:solidFill>
                  <a:srgbClr val="292D3D"/>
                </a:solidFill>
                <a:latin typeface="AvenirNext LT Pro Regular" panose="020B0504020202020204" pitchFamily="34" charset="0"/>
              </a:rPr>
              <a:t>live </a:t>
            </a:r>
            <a:r>
              <a:rPr lang="en-US" sz="1950">
                <a:solidFill>
                  <a:srgbClr val="292D3D"/>
                </a:solidFill>
                <a:latin typeface="AvenirNext LT Pro Regular" panose="020B0504020202020204" pitchFamily="34" charset="0"/>
              </a:rPr>
              <a:t>nor </a:t>
            </a:r>
            <a:r>
              <a:rPr lang="en-US" sz="1950" i="1">
                <a:solidFill>
                  <a:srgbClr val="292D3D"/>
                </a:solidFill>
                <a:latin typeface="AvenirNext LT Pro Regular" panose="020B0504020202020204" pitchFamily="34" charset="0"/>
              </a:rPr>
              <a:t>work </a:t>
            </a:r>
            <a:r>
              <a:rPr lang="en-US" sz="1950">
                <a:solidFill>
                  <a:srgbClr val="292D3D"/>
                </a:solidFill>
                <a:latin typeface="AvenirNext LT Pro Regular" panose="020B0504020202020204" pitchFamily="34" charset="0"/>
              </a:rPr>
              <a:t>in the KGB, and who have no interest in moving to BA</a:t>
            </a:r>
          </a:p>
          <a:p>
            <a:pPr marL="742950" lvl="1" indent="-285750">
              <a:buFont typeface="Arial" panose="020B0604020202020204" pitchFamily="34" charset="0"/>
              <a:buChar char="•"/>
            </a:pPr>
            <a:r>
              <a:rPr lang="en-US" sz="1950">
                <a:solidFill>
                  <a:srgbClr val="292D3D"/>
                </a:solidFill>
                <a:latin typeface="AvenirNext LT Pro Regular" panose="020B0504020202020204" pitchFamily="34" charset="0"/>
              </a:rPr>
              <a:t>Recoding people with “other” responses who ought to have selected a fixed response</a:t>
            </a:r>
          </a:p>
          <a:p>
            <a:r>
              <a:rPr lang="en-US"/>
              <a:t>…all told, comparable to the tourism survey that was completed recently. </a:t>
            </a:r>
          </a:p>
        </p:txBody>
      </p:sp>
      <p:sp>
        <p:nvSpPr>
          <p:cNvPr id="4" name="Slide Number Placeholder 3"/>
          <p:cNvSpPr>
            <a:spLocks noGrp="1"/>
          </p:cNvSpPr>
          <p:nvPr>
            <p:ph type="sldNum" sz="quarter" idx="5"/>
          </p:nvPr>
        </p:nvSpPr>
        <p:spPr/>
        <p:txBody>
          <a:bodyPr/>
          <a:lstStyle/>
          <a:p>
            <a:fld id="{2AA26DB3-8255-4619-88CE-26AE0D26C2CF}" type="slidenum">
              <a:rPr lang="en-US" smtClean="0"/>
              <a:t>10</a:t>
            </a:fld>
            <a:endParaRPr lang="en-US"/>
          </a:p>
        </p:txBody>
      </p:sp>
    </p:spTree>
    <p:extLst>
      <p:ext uri="{BB962C8B-B14F-4D97-AF65-F5344CB8AC3E}">
        <p14:creationId xmlns:p14="http://schemas.microsoft.com/office/powerpoint/2010/main" val="2355040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0402F-20D4-46F1-8199-AADF7E6FD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64B220-B8A4-47F0-A76D-BD8C650001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7558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0EF9-8457-457E-A006-A3D5D714D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2B3D04-F29D-41C2-9322-DA071221CE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8756C-28EE-4F99-8BCF-8287792D4D19}"/>
              </a:ext>
            </a:extLst>
          </p:cNvPr>
          <p:cNvSpPr>
            <a:spLocks noGrp="1"/>
          </p:cNvSpPr>
          <p:nvPr>
            <p:ph type="dt" sz="half" idx="10"/>
          </p:nvPr>
        </p:nvSpPr>
        <p:spPr>
          <a:xfrm>
            <a:off x="838200" y="6356350"/>
            <a:ext cx="2743200" cy="365125"/>
          </a:xfrm>
          <a:prstGeom prst="rect">
            <a:avLst/>
          </a:prstGeom>
        </p:spPr>
        <p:txBody>
          <a:bodyPr/>
          <a:lstStyle/>
          <a:p>
            <a:fld id="{ECFADA09-08C9-4556-B9B5-397C6A7C9433}" type="datetimeFigureOut">
              <a:rPr lang="en-US" smtClean="0"/>
              <a:t>1/19/2024</a:t>
            </a:fld>
            <a:endParaRPr lang="en-US"/>
          </a:p>
        </p:txBody>
      </p:sp>
      <p:sp>
        <p:nvSpPr>
          <p:cNvPr id="5" name="Footer Placeholder 4">
            <a:extLst>
              <a:ext uri="{FF2B5EF4-FFF2-40B4-BE49-F238E27FC236}">
                <a16:creationId xmlns:a16="http://schemas.microsoft.com/office/drawing/2014/main" id="{6B2A356E-9D7F-4A00-B82C-0638398F70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227A73-162D-475E-9A0C-D5CB3415A1E8}"/>
              </a:ext>
            </a:extLst>
          </p:cNvPr>
          <p:cNvSpPr>
            <a:spLocks noGrp="1"/>
          </p:cNvSpPr>
          <p:nvPr>
            <p:ph type="sldNum" sz="quarter" idx="12"/>
          </p:nvPr>
        </p:nvSpPr>
        <p:spPr>
          <a:xfrm>
            <a:off x="8610600" y="6356350"/>
            <a:ext cx="2743200" cy="365125"/>
          </a:xfrm>
          <a:prstGeom prst="rect">
            <a:avLst/>
          </a:prstGeom>
        </p:spPr>
        <p:txBody>
          <a:bodyPr/>
          <a:lstStyle/>
          <a:p>
            <a:fld id="{0EAC62BC-8CA3-4DC2-B960-41FB1C123531}" type="slidenum">
              <a:rPr lang="en-US" smtClean="0"/>
              <a:t>‹#›</a:t>
            </a:fld>
            <a:endParaRPr lang="en-US"/>
          </a:p>
        </p:txBody>
      </p:sp>
    </p:spTree>
    <p:extLst>
      <p:ext uri="{BB962C8B-B14F-4D97-AF65-F5344CB8AC3E}">
        <p14:creationId xmlns:p14="http://schemas.microsoft.com/office/powerpoint/2010/main" val="224251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1040-7986-4D83-BB8B-FD5BC58D15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83A84E-1B71-4D53-89FF-057F16F681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EFB5CF-F37A-478F-A607-93388BB80FD8}"/>
              </a:ext>
            </a:extLst>
          </p:cNvPr>
          <p:cNvSpPr>
            <a:spLocks noGrp="1"/>
          </p:cNvSpPr>
          <p:nvPr>
            <p:ph type="dt" sz="half" idx="10"/>
          </p:nvPr>
        </p:nvSpPr>
        <p:spPr>
          <a:xfrm>
            <a:off x="838200" y="6356350"/>
            <a:ext cx="2743200" cy="365125"/>
          </a:xfrm>
          <a:prstGeom prst="rect">
            <a:avLst/>
          </a:prstGeom>
        </p:spPr>
        <p:txBody>
          <a:bodyPr/>
          <a:lstStyle/>
          <a:p>
            <a:fld id="{ECFADA09-08C9-4556-B9B5-397C6A7C9433}" type="datetimeFigureOut">
              <a:rPr lang="en-US" smtClean="0"/>
              <a:t>1/19/2024</a:t>
            </a:fld>
            <a:endParaRPr lang="en-US"/>
          </a:p>
        </p:txBody>
      </p:sp>
      <p:sp>
        <p:nvSpPr>
          <p:cNvPr id="5" name="Footer Placeholder 4">
            <a:extLst>
              <a:ext uri="{FF2B5EF4-FFF2-40B4-BE49-F238E27FC236}">
                <a16:creationId xmlns:a16="http://schemas.microsoft.com/office/drawing/2014/main" id="{9AEF8E2E-71A0-459E-A6AE-98347358B0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83E87C-CDD9-4E80-9407-BCDF83C37B48}"/>
              </a:ext>
            </a:extLst>
          </p:cNvPr>
          <p:cNvSpPr>
            <a:spLocks noGrp="1"/>
          </p:cNvSpPr>
          <p:nvPr>
            <p:ph type="sldNum" sz="quarter" idx="12"/>
          </p:nvPr>
        </p:nvSpPr>
        <p:spPr>
          <a:xfrm>
            <a:off x="8610600" y="6356350"/>
            <a:ext cx="2743200" cy="365125"/>
          </a:xfrm>
          <a:prstGeom prst="rect">
            <a:avLst/>
          </a:prstGeom>
        </p:spPr>
        <p:txBody>
          <a:bodyPr/>
          <a:lstStyle/>
          <a:p>
            <a:fld id="{0EAC62BC-8CA3-4DC2-B960-41FB1C123531}" type="slidenum">
              <a:rPr lang="en-US" smtClean="0"/>
              <a:t>‹#›</a:t>
            </a:fld>
            <a:endParaRPr lang="en-US"/>
          </a:p>
        </p:txBody>
      </p:sp>
    </p:spTree>
    <p:extLst>
      <p:ext uri="{BB962C8B-B14F-4D97-AF65-F5344CB8AC3E}">
        <p14:creationId xmlns:p14="http://schemas.microsoft.com/office/powerpoint/2010/main" val="87426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585F-443B-43AE-8815-2C8973AB4F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5F814-34E9-48C1-9982-274523D991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046225-EE96-4767-9FD6-CDF85AA414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45981C-4EB2-44DA-A66D-68130DA4B5F6}"/>
              </a:ext>
            </a:extLst>
          </p:cNvPr>
          <p:cNvSpPr>
            <a:spLocks noGrp="1"/>
          </p:cNvSpPr>
          <p:nvPr>
            <p:ph type="dt" sz="half" idx="10"/>
          </p:nvPr>
        </p:nvSpPr>
        <p:spPr>
          <a:xfrm>
            <a:off x="838200" y="6356350"/>
            <a:ext cx="2743200" cy="365125"/>
          </a:xfrm>
          <a:prstGeom prst="rect">
            <a:avLst/>
          </a:prstGeom>
        </p:spPr>
        <p:txBody>
          <a:bodyPr/>
          <a:lstStyle/>
          <a:p>
            <a:fld id="{ECFADA09-08C9-4556-B9B5-397C6A7C9433}" type="datetimeFigureOut">
              <a:rPr lang="en-US" smtClean="0"/>
              <a:t>1/19/2024</a:t>
            </a:fld>
            <a:endParaRPr lang="en-US"/>
          </a:p>
        </p:txBody>
      </p:sp>
      <p:sp>
        <p:nvSpPr>
          <p:cNvPr id="6" name="Footer Placeholder 5">
            <a:extLst>
              <a:ext uri="{FF2B5EF4-FFF2-40B4-BE49-F238E27FC236}">
                <a16:creationId xmlns:a16="http://schemas.microsoft.com/office/drawing/2014/main" id="{04CBA3EA-C743-4C2B-839C-1B868F6F32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3AD764-76F2-4257-AA55-F1A98E012DB7}"/>
              </a:ext>
            </a:extLst>
          </p:cNvPr>
          <p:cNvSpPr>
            <a:spLocks noGrp="1"/>
          </p:cNvSpPr>
          <p:nvPr>
            <p:ph type="sldNum" sz="quarter" idx="12"/>
          </p:nvPr>
        </p:nvSpPr>
        <p:spPr>
          <a:xfrm>
            <a:off x="8610600" y="6356350"/>
            <a:ext cx="2743200" cy="365125"/>
          </a:xfrm>
          <a:prstGeom prst="rect">
            <a:avLst/>
          </a:prstGeom>
        </p:spPr>
        <p:txBody>
          <a:bodyPr/>
          <a:lstStyle/>
          <a:p>
            <a:fld id="{0EAC62BC-8CA3-4DC2-B960-41FB1C123531}" type="slidenum">
              <a:rPr lang="en-US" smtClean="0"/>
              <a:t>‹#›</a:t>
            </a:fld>
            <a:endParaRPr lang="en-US"/>
          </a:p>
        </p:txBody>
      </p:sp>
    </p:spTree>
    <p:extLst>
      <p:ext uri="{BB962C8B-B14F-4D97-AF65-F5344CB8AC3E}">
        <p14:creationId xmlns:p14="http://schemas.microsoft.com/office/powerpoint/2010/main" val="301542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41A01-29C0-4B99-B2BF-CF2D3C9E2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2DD135-5DD9-43EB-AE9E-10F3D5514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908DB1-C0DD-450C-A020-B1E1C0D844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27E323-6098-4B95-A7F1-85E510008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772B8B-12E8-4C6D-938B-0B24AD1BD9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BD12F6-D0AF-4BBF-9138-AB655490597C}"/>
              </a:ext>
            </a:extLst>
          </p:cNvPr>
          <p:cNvSpPr>
            <a:spLocks noGrp="1"/>
          </p:cNvSpPr>
          <p:nvPr>
            <p:ph type="dt" sz="half" idx="10"/>
          </p:nvPr>
        </p:nvSpPr>
        <p:spPr>
          <a:xfrm>
            <a:off x="838200" y="6356350"/>
            <a:ext cx="2743200" cy="365125"/>
          </a:xfrm>
          <a:prstGeom prst="rect">
            <a:avLst/>
          </a:prstGeom>
        </p:spPr>
        <p:txBody>
          <a:bodyPr/>
          <a:lstStyle/>
          <a:p>
            <a:fld id="{ECFADA09-08C9-4556-B9B5-397C6A7C9433}" type="datetimeFigureOut">
              <a:rPr lang="en-US" smtClean="0"/>
              <a:t>1/19/2024</a:t>
            </a:fld>
            <a:endParaRPr lang="en-US"/>
          </a:p>
        </p:txBody>
      </p:sp>
      <p:sp>
        <p:nvSpPr>
          <p:cNvPr id="8" name="Footer Placeholder 7">
            <a:extLst>
              <a:ext uri="{FF2B5EF4-FFF2-40B4-BE49-F238E27FC236}">
                <a16:creationId xmlns:a16="http://schemas.microsoft.com/office/drawing/2014/main" id="{A4037F00-B1C9-4AF0-8C23-DC2D8025FB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599B891-7E99-49B3-88DD-589D4DA7A99A}"/>
              </a:ext>
            </a:extLst>
          </p:cNvPr>
          <p:cNvSpPr>
            <a:spLocks noGrp="1"/>
          </p:cNvSpPr>
          <p:nvPr>
            <p:ph type="sldNum" sz="quarter" idx="12"/>
          </p:nvPr>
        </p:nvSpPr>
        <p:spPr>
          <a:xfrm>
            <a:off x="8610600" y="6356350"/>
            <a:ext cx="2743200" cy="365125"/>
          </a:xfrm>
          <a:prstGeom prst="rect">
            <a:avLst/>
          </a:prstGeom>
        </p:spPr>
        <p:txBody>
          <a:bodyPr/>
          <a:lstStyle/>
          <a:p>
            <a:fld id="{0EAC62BC-8CA3-4DC2-B960-41FB1C123531}" type="slidenum">
              <a:rPr lang="en-US" smtClean="0"/>
              <a:t>‹#›</a:t>
            </a:fld>
            <a:endParaRPr lang="en-US"/>
          </a:p>
        </p:txBody>
      </p:sp>
    </p:spTree>
    <p:extLst>
      <p:ext uri="{BB962C8B-B14F-4D97-AF65-F5344CB8AC3E}">
        <p14:creationId xmlns:p14="http://schemas.microsoft.com/office/powerpoint/2010/main" val="232211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D6C6-72E8-4239-BC07-83BD1A0F90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12D8E6-AF20-4B71-AF5E-D15900B2C289}"/>
              </a:ext>
            </a:extLst>
          </p:cNvPr>
          <p:cNvSpPr>
            <a:spLocks noGrp="1"/>
          </p:cNvSpPr>
          <p:nvPr>
            <p:ph type="dt" sz="half" idx="10"/>
          </p:nvPr>
        </p:nvSpPr>
        <p:spPr>
          <a:xfrm>
            <a:off x="838200" y="6356350"/>
            <a:ext cx="2743200" cy="365125"/>
          </a:xfrm>
          <a:prstGeom prst="rect">
            <a:avLst/>
          </a:prstGeom>
        </p:spPr>
        <p:txBody>
          <a:bodyPr/>
          <a:lstStyle/>
          <a:p>
            <a:fld id="{ECFADA09-08C9-4556-B9B5-397C6A7C9433}" type="datetimeFigureOut">
              <a:rPr lang="en-US" smtClean="0"/>
              <a:t>1/19/2024</a:t>
            </a:fld>
            <a:endParaRPr lang="en-US"/>
          </a:p>
        </p:txBody>
      </p:sp>
      <p:sp>
        <p:nvSpPr>
          <p:cNvPr id="4" name="Footer Placeholder 3">
            <a:extLst>
              <a:ext uri="{FF2B5EF4-FFF2-40B4-BE49-F238E27FC236}">
                <a16:creationId xmlns:a16="http://schemas.microsoft.com/office/drawing/2014/main" id="{30892157-5DBD-456E-894F-D6AEBAF628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09B7FB7-EC1D-4A08-B1AA-EDE7D064A505}"/>
              </a:ext>
            </a:extLst>
          </p:cNvPr>
          <p:cNvSpPr>
            <a:spLocks noGrp="1"/>
          </p:cNvSpPr>
          <p:nvPr>
            <p:ph type="sldNum" sz="quarter" idx="12"/>
          </p:nvPr>
        </p:nvSpPr>
        <p:spPr>
          <a:xfrm>
            <a:off x="8610600" y="6356350"/>
            <a:ext cx="2743200" cy="365125"/>
          </a:xfrm>
          <a:prstGeom prst="rect">
            <a:avLst/>
          </a:prstGeom>
        </p:spPr>
        <p:txBody>
          <a:bodyPr/>
          <a:lstStyle/>
          <a:p>
            <a:fld id="{0EAC62BC-8CA3-4DC2-B960-41FB1C123531}" type="slidenum">
              <a:rPr lang="en-US" smtClean="0"/>
              <a:t>‹#›</a:t>
            </a:fld>
            <a:endParaRPr lang="en-US"/>
          </a:p>
        </p:txBody>
      </p:sp>
    </p:spTree>
    <p:extLst>
      <p:ext uri="{BB962C8B-B14F-4D97-AF65-F5344CB8AC3E}">
        <p14:creationId xmlns:p14="http://schemas.microsoft.com/office/powerpoint/2010/main" val="2416898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4B3574-701A-4F2E-AEAF-C0BFE203332F}"/>
              </a:ext>
            </a:extLst>
          </p:cNvPr>
          <p:cNvSpPr>
            <a:spLocks noGrp="1"/>
          </p:cNvSpPr>
          <p:nvPr>
            <p:ph type="dt" sz="half" idx="10"/>
          </p:nvPr>
        </p:nvSpPr>
        <p:spPr>
          <a:xfrm>
            <a:off x="838200" y="6356350"/>
            <a:ext cx="2743200" cy="365125"/>
          </a:xfrm>
          <a:prstGeom prst="rect">
            <a:avLst/>
          </a:prstGeom>
        </p:spPr>
        <p:txBody>
          <a:bodyPr/>
          <a:lstStyle/>
          <a:p>
            <a:fld id="{ECFADA09-08C9-4556-B9B5-397C6A7C9433}" type="datetimeFigureOut">
              <a:rPr lang="en-US" smtClean="0"/>
              <a:t>1/19/2024</a:t>
            </a:fld>
            <a:endParaRPr lang="en-US"/>
          </a:p>
        </p:txBody>
      </p:sp>
      <p:sp>
        <p:nvSpPr>
          <p:cNvPr id="3" name="Footer Placeholder 2">
            <a:extLst>
              <a:ext uri="{FF2B5EF4-FFF2-40B4-BE49-F238E27FC236}">
                <a16:creationId xmlns:a16="http://schemas.microsoft.com/office/drawing/2014/main" id="{FDC2D045-8F58-49D3-828B-230C7178D2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604A62B-38E5-4AC5-946A-629F2A4FD253}"/>
              </a:ext>
            </a:extLst>
          </p:cNvPr>
          <p:cNvSpPr>
            <a:spLocks noGrp="1"/>
          </p:cNvSpPr>
          <p:nvPr>
            <p:ph type="sldNum" sz="quarter" idx="12"/>
          </p:nvPr>
        </p:nvSpPr>
        <p:spPr>
          <a:xfrm>
            <a:off x="8610600" y="6356350"/>
            <a:ext cx="2743200" cy="365125"/>
          </a:xfrm>
          <a:prstGeom prst="rect">
            <a:avLst/>
          </a:prstGeom>
        </p:spPr>
        <p:txBody>
          <a:bodyPr/>
          <a:lstStyle/>
          <a:p>
            <a:fld id="{0EAC62BC-8CA3-4DC2-B960-41FB1C123531}" type="slidenum">
              <a:rPr lang="en-US" smtClean="0"/>
              <a:t>‹#›</a:t>
            </a:fld>
            <a:endParaRPr lang="en-US"/>
          </a:p>
        </p:txBody>
      </p:sp>
    </p:spTree>
    <p:extLst>
      <p:ext uri="{BB962C8B-B14F-4D97-AF65-F5344CB8AC3E}">
        <p14:creationId xmlns:p14="http://schemas.microsoft.com/office/powerpoint/2010/main" val="340085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FD70-44E4-4E31-B354-51133DC98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C37F2-4DB8-443C-9D33-6F8E0247F0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6094B8-A07C-4559-B626-732E68A45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A6EB7-D31A-443A-B9EF-9D6E159E22B2}"/>
              </a:ext>
            </a:extLst>
          </p:cNvPr>
          <p:cNvSpPr>
            <a:spLocks noGrp="1"/>
          </p:cNvSpPr>
          <p:nvPr>
            <p:ph type="dt" sz="half" idx="10"/>
          </p:nvPr>
        </p:nvSpPr>
        <p:spPr>
          <a:xfrm>
            <a:off x="838200" y="6356350"/>
            <a:ext cx="2743200" cy="365125"/>
          </a:xfrm>
          <a:prstGeom prst="rect">
            <a:avLst/>
          </a:prstGeom>
        </p:spPr>
        <p:txBody>
          <a:bodyPr/>
          <a:lstStyle/>
          <a:p>
            <a:fld id="{ECFADA09-08C9-4556-B9B5-397C6A7C9433}" type="datetimeFigureOut">
              <a:rPr lang="en-US" smtClean="0"/>
              <a:t>1/19/2024</a:t>
            </a:fld>
            <a:endParaRPr lang="en-US"/>
          </a:p>
        </p:txBody>
      </p:sp>
      <p:sp>
        <p:nvSpPr>
          <p:cNvPr id="6" name="Footer Placeholder 5">
            <a:extLst>
              <a:ext uri="{FF2B5EF4-FFF2-40B4-BE49-F238E27FC236}">
                <a16:creationId xmlns:a16="http://schemas.microsoft.com/office/drawing/2014/main" id="{3CB6337C-08AD-4E2E-9DB5-2F4A3F5CA0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35EB019-F84E-4666-A3DF-461929C843D1}"/>
              </a:ext>
            </a:extLst>
          </p:cNvPr>
          <p:cNvSpPr>
            <a:spLocks noGrp="1"/>
          </p:cNvSpPr>
          <p:nvPr>
            <p:ph type="sldNum" sz="quarter" idx="12"/>
          </p:nvPr>
        </p:nvSpPr>
        <p:spPr>
          <a:xfrm>
            <a:off x="8610600" y="6356350"/>
            <a:ext cx="2743200" cy="365125"/>
          </a:xfrm>
          <a:prstGeom prst="rect">
            <a:avLst/>
          </a:prstGeom>
        </p:spPr>
        <p:txBody>
          <a:bodyPr/>
          <a:lstStyle/>
          <a:p>
            <a:fld id="{0EAC62BC-8CA3-4DC2-B960-41FB1C123531}" type="slidenum">
              <a:rPr lang="en-US" smtClean="0"/>
              <a:t>‹#›</a:t>
            </a:fld>
            <a:endParaRPr lang="en-US"/>
          </a:p>
        </p:txBody>
      </p:sp>
    </p:spTree>
    <p:extLst>
      <p:ext uri="{BB962C8B-B14F-4D97-AF65-F5344CB8AC3E}">
        <p14:creationId xmlns:p14="http://schemas.microsoft.com/office/powerpoint/2010/main" val="119006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7622-10A2-4D93-BF17-C97FC355A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7E4915-CC97-41EA-AB0C-0BC85BAD8D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AE3F0E3-C277-4FD1-BE91-34BCB6A81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49356-81F6-481E-BF15-9EF08C332B5E}"/>
              </a:ext>
            </a:extLst>
          </p:cNvPr>
          <p:cNvSpPr>
            <a:spLocks noGrp="1"/>
          </p:cNvSpPr>
          <p:nvPr>
            <p:ph type="dt" sz="half" idx="10"/>
          </p:nvPr>
        </p:nvSpPr>
        <p:spPr>
          <a:xfrm>
            <a:off x="838200" y="6356350"/>
            <a:ext cx="2743200" cy="365125"/>
          </a:xfrm>
          <a:prstGeom prst="rect">
            <a:avLst/>
          </a:prstGeom>
        </p:spPr>
        <p:txBody>
          <a:bodyPr/>
          <a:lstStyle/>
          <a:p>
            <a:fld id="{ECFADA09-08C9-4556-B9B5-397C6A7C9433}" type="datetimeFigureOut">
              <a:rPr lang="en-US" smtClean="0"/>
              <a:t>1/19/2024</a:t>
            </a:fld>
            <a:endParaRPr lang="en-US"/>
          </a:p>
        </p:txBody>
      </p:sp>
      <p:sp>
        <p:nvSpPr>
          <p:cNvPr id="6" name="Footer Placeholder 5">
            <a:extLst>
              <a:ext uri="{FF2B5EF4-FFF2-40B4-BE49-F238E27FC236}">
                <a16:creationId xmlns:a16="http://schemas.microsoft.com/office/drawing/2014/main" id="{DC8336B2-B38E-41DC-9C93-FEB755D969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196B906-1D01-4CA5-B8B7-AE35055747BF}"/>
              </a:ext>
            </a:extLst>
          </p:cNvPr>
          <p:cNvSpPr>
            <a:spLocks noGrp="1"/>
          </p:cNvSpPr>
          <p:nvPr>
            <p:ph type="sldNum" sz="quarter" idx="12"/>
          </p:nvPr>
        </p:nvSpPr>
        <p:spPr>
          <a:xfrm>
            <a:off x="8610600" y="6356350"/>
            <a:ext cx="2743200" cy="365125"/>
          </a:xfrm>
          <a:prstGeom prst="rect">
            <a:avLst/>
          </a:prstGeom>
        </p:spPr>
        <p:txBody>
          <a:bodyPr/>
          <a:lstStyle/>
          <a:p>
            <a:fld id="{0EAC62BC-8CA3-4DC2-B960-41FB1C123531}" type="slidenum">
              <a:rPr lang="en-US" smtClean="0"/>
              <a:t>‹#›</a:t>
            </a:fld>
            <a:endParaRPr lang="en-US"/>
          </a:p>
        </p:txBody>
      </p:sp>
    </p:spTree>
    <p:extLst>
      <p:ext uri="{BB962C8B-B14F-4D97-AF65-F5344CB8AC3E}">
        <p14:creationId xmlns:p14="http://schemas.microsoft.com/office/powerpoint/2010/main" val="43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AE9D99E-8601-497B-88D2-F800B41499D5}"/>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17119" b="17119"/>
          <a:stretch/>
        </p:blipFill>
        <p:spPr>
          <a:xfrm>
            <a:off x="0" y="5243"/>
            <a:ext cx="12188952" cy="6856286"/>
          </a:xfrm>
          <a:prstGeom prst="rect">
            <a:avLst/>
          </a:prstGeom>
        </p:spPr>
      </p:pic>
      <p:sp>
        <p:nvSpPr>
          <p:cNvPr id="17" name="Rectangle 16">
            <a:extLst>
              <a:ext uri="{FF2B5EF4-FFF2-40B4-BE49-F238E27FC236}">
                <a16:creationId xmlns:a16="http://schemas.microsoft.com/office/drawing/2014/main" id="{B1554E66-23E9-44B1-A4F4-2DDBBA4886B1}"/>
              </a:ext>
            </a:extLst>
          </p:cNvPr>
          <p:cNvSpPr/>
          <p:nvPr userDrawn="1"/>
        </p:nvSpPr>
        <p:spPr>
          <a:xfrm>
            <a:off x="4" y="3529"/>
            <a:ext cx="12188952" cy="6858000"/>
          </a:xfrm>
          <a:prstGeom prst="rect">
            <a:avLst/>
          </a:prstGeom>
          <a:gradFill flip="none" rotWithShape="1">
            <a:gsLst>
              <a:gs pos="10000">
                <a:schemeClr val="bg1">
                  <a:alpha val="95000"/>
                </a:schemeClr>
              </a:gs>
              <a:gs pos="50000">
                <a:schemeClr val="bg1">
                  <a:alpha val="90000"/>
                </a:schemeClr>
              </a:gs>
              <a:gs pos="85000">
                <a:schemeClr val="bg1">
                  <a:alpha val="80000"/>
                </a:schemeClr>
              </a:gs>
              <a:gs pos="100000">
                <a:schemeClr val="bg1">
                  <a:alpha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F3CE742-AE8B-4E0A-C5EA-8B765BC305A4}"/>
              </a:ext>
            </a:extLst>
          </p:cNvPr>
          <p:cNvSpPr/>
          <p:nvPr userDrawn="1"/>
        </p:nvSpPr>
        <p:spPr>
          <a:xfrm>
            <a:off x="-3" y="0"/>
            <a:ext cx="12188952" cy="6852757"/>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DD62037-ADA4-43F2-8E7C-280DE0D8506A}"/>
              </a:ext>
            </a:extLst>
          </p:cNvPr>
          <p:cNvSpPr>
            <a:spLocks noGrp="1"/>
          </p:cNvSpPr>
          <p:nvPr>
            <p:ph type="title"/>
          </p:nvPr>
        </p:nvSpPr>
        <p:spPr>
          <a:xfrm>
            <a:off x="434162" y="365126"/>
            <a:ext cx="11286783" cy="10664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08CDB07-E1C8-465A-BA56-CFA733A5CD5D}"/>
              </a:ext>
            </a:extLst>
          </p:cNvPr>
          <p:cNvSpPr>
            <a:spLocks noGrp="1"/>
          </p:cNvSpPr>
          <p:nvPr>
            <p:ph type="body" idx="1"/>
          </p:nvPr>
        </p:nvSpPr>
        <p:spPr>
          <a:xfrm>
            <a:off x="434162" y="1616149"/>
            <a:ext cx="11453038" cy="41842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Rectangle 33">
            <a:extLst>
              <a:ext uri="{FF2B5EF4-FFF2-40B4-BE49-F238E27FC236}">
                <a16:creationId xmlns:a16="http://schemas.microsoft.com/office/drawing/2014/main" id="{7E21F281-DD3B-4EC5-B774-5EF8D1394727}"/>
              </a:ext>
            </a:extLst>
          </p:cNvPr>
          <p:cNvSpPr/>
          <p:nvPr userDrawn="1"/>
        </p:nvSpPr>
        <p:spPr>
          <a:xfrm>
            <a:off x="-3" y="5958479"/>
            <a:ext cx="12188952"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DFDF772D-AAB5-4237-A9A5-C1BBD5C6C596}"/>
              </a:ext>
            </a:extLst>
          </p:cNvPr>
          <p:cNvPicPr>
            <a:picLocks noChangeAspect="1"/>
          </p:cNvPicPr>
          <p:nvPr userDrawn="1"/>
        </p:nvPicPr>
        <p:blipFill rotWithShape="1">
          <a:blip r:embed="rId12" cstate="hqprint">
            <a:extLst>
              <a:ext uri="{28A0092B-C50C-407E-A947-70E740481C1C}">
                <a14:useLocalDpi xmlns:a14="http://schemas.microsoft.com/office/drawing/2010/main" val="0"/>
              </a:ext>
            </a:extLst>
          </a:blip>
          <a:srcRect t="5321" b="6772"/>
          <a:stretch/>
        </p:blipFill>
        <p:spPr>
          <a:xfrm>
            <a:off x="4787554" y="6053473"/>
            <a:ext cx="2613837" cy="755253"/>
          </a:xfrm>
          <a:prstGeom prst="rect">
            <a:avLst/>
          </a:prstGeom>
        </p:spPr>
      </p:pic>
    </p:spTree>
    <p:extLst>
      <p:ext uri="{BB962C8B-B14F-4D97-AF65-F5344CB8AC3E}">
        <p14:creationId xmlns:p14="http://schemas.microsoft.com/office/powerpoint/2010/main" val="485540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00_C5BE5DAD.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13_5735A391.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2D_CEFACD9B.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D_995356A8.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24_7D4214CB.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18/10/relationships/comments" Target="../comments/modernComment_112_CFA2E9D5.xml"/><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4.xml"/><Relationship Id="rId3" Type="http://schemas.microsoft.com/office/2018/10/relationships/comments" Target="../comments/modernComment_132_1B87C5E1.xml"/><Relationship Id="rId7" Type="http://schemas.openxmlformats.org/officeDocument/2006/relationships/diagramQuickStyle" Target="../diagrams/quickStyle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3C_3A069A74.xm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chart" Target="../charts/chart19.xml"/><Relationship Id="rId4" Type="http://schemas.openxmlformats.org/officeDocument/2006/relationships/chart" Target="../charts/char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16_B34BCBEF.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36_6406EF4F.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F_371BB0FA.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microsoft.com/office/2018/10/relationships/comments" Target="../comments/modernComment_111_2F91B6E.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7DB7C-D429-495C-966D-C0C68F845951}"/>
              </a:ext>
            </a:extLst>
          </p:cNvPr>
          <p:cNvSpPr>
            <a:spLocks noGrp="1"/>
          </p:cNvSpPr>
          <p:nvPr>
            <p:ph type="ctrTitle"/>
          </p:nvPr>
        </p:nvSpPr>
        <p:spPr>
          <a:xfrm>
            <a:off x="1207008" y="840930"/>
            <a:ext cx="9777984" cy="2387600"/>
          </a:xfrm>
        </p:spPr>
        <p:txBody>
          <a:bodyPr>
            <a:noAutofit/>
          </a:bodyPr>
          <a:lstStyle/>
          <a:p>
            <a:r>
              <a:rPr lang="en-US" sz="5000">
                <a:latin typeface="Futura(Heading)"/>
                <a:cs typeface="Times New Roman"/>
              </a:rPr>
              <a:t> Ketchikan Housing Market Analysis</a:t>
            </a:r>
            <a:endParaRPr lang="en-US" sz="5000">
              <a:latin typeface="Futura(Heading)"/>
              <a:cs typeface="Times New Roman" panose="02020603050405020304" pitchFamily="18" charset="0"/>
            </a:endParaRPr>
          </a:p>
        </p:txBody>
      </p:sp>
      <p:sp>
        <p:nvSpPr>
          <p:cNvPr id="3" name="Subtitle 2">
            <a:extLst>
              <a:ext uri="{FF2B5EF4-FFF2-40B4-BE49-F238E27FC236}">
                <a16:creationId xmlns:a16="http://schemas.microsoft.com/office/drawing/2014/main" id="{8A2D0294-C0A8-40F4-8CC7-EACE45285429}"/>
              </a:ext>
            </a:extLst>
          </p:cNvPr>
          <p:cNvSpPr>
            <a:spLocks noGrp="1"/>
          </p:cNvSpPr>
          <p:nvPr>
            <p:ph type="subTitle" idx="1"/>
          </p:nvPr>
        </p:nvSpPr>
        <p:spPr/>
        <p:txBody>
          <a:bodyPr/>
          <a:lstStyle/>
          <a:p>
            <a:r>
              <a:rPr lang="en-US" i="1">
                <a:latin typeface="AvenirNext LT Pro Regular" panose="020B0504020202020204" pitchFamily="34" charset="0"/>
              </a:rPr>
              <a:t>For: The Ketchikan Gateway Borough, AK</a:t>
            </a:r>
          </a:p>
          <a:p>
            <a:r>
              <a:rPr lang="en-US" i="1">
                <a:latin typeface="AvenirNext LT Pro Regular" panose="020B0504020202020204" pitchFamily="34" charset="0"/>
              </a:rPr>
              <a:t>By: Points Consulting</a:t>
            </a:r>
          </a:p>
          <a:p>
            <a:r>
              <a:rPr lang="en-US" i="1">
                <a:latin typeface="AvenirNext LT Pro Regular" panose="020B0504020202020204" pitchFamily="34" charset="0"/>
              </a:rPr>
              <a:t>October 19th, 2023</a:t>
            </a:r>
          </a:p>
        </p:txBody>
      </p:sp>
      <p:pic>
        <p:nvPicPr>
          <p:cNvPr id="5" name="Picture 4">
            <a:extLst>
              <a:ext uri="{FF2B5EF4-FFF2-40B4-BE49-F238E27FC236}">
                <a16:creationId xmlns:a16="http://schemas.microsoft.com/office/drawing/2014/main" id="{FE1A03D0-DB74-BE7C-3A7C-6AA7FFB231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1575"/>
            <a:ext cx="12191998" cy="6857998"/>
          </a:xfrm>
          <a:prstGeom prst="rect">
            <a:avLst/>
          </a:prstGeom>
        </p:spPr>
      </p:pic>
    </p:spTree>
    <p:extLst>
      <p:ext uri="{BB962C8B-B14F-4D97-AF65-F5344CB8AC3E}">
        <p14:creationId xmlns:p14="http://schemas.microsoft.com/office/powerpoint/2010/main" val="3317587373"/>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F21F-7355-4F72-A191-27648A85FE17}"/>
              </a:ext>
            </a:extLst>
          </p:cNvPr>
          <p:cNvSpPr>
            <a:spLocks noGrp="1"/>
          </p:cNvSpPr>
          <p:nvPr>
            <p:ph type="title"/>
          </p:nvPr>
        </p:nvSpPr>
        <p:spPr>
          <a:xfrm>
            <a:off x="305825" y="6191"/>
            <a:ext cx="11286783" cy="1066474"/>
          </a:xfrm>
        </p:spPr>
        <p:txBody>
          <a:bodyPr/>
          <a:lstStyle/>
          <a:p>
            <a:r>
              <a:rPr lang="en-US" b="1"/>
              <a:t>Survey Reliability</a:t>
            </a:r>
            <a:endParaRPr lang="en-US"/>
          </a:p>
        </p:txBody>
      </p:sp>
      <p:sp>
        <p:nvSpPr>
          <p:cNvPr id="3" name="TextBox 2">
            <a:extLst>
              <a:ext uri="{FF2B5EF4-FFF2-40B4-BE49-F238E27FC236}">
                <a16:creationId xmlns:a16="http://schemas.microsoft.com/office/drawing/2014/main" id="{B3ED0CA4-EC83-F4AC-3471-89F298198836}"/>
              </a:ext>
            </a:extLst>
          </p:cNvPr>
          <p:cNvSpPr txBox="1"/>
          <p:nvPr/>
        </p:nvSpPr>
        <p:spPr>
          <a:xfrm>
            <a:off x="5790175" y="1072665"/>
            <a:ext cx="6096000" cy="3447098"/>
          </a:xfrm>
          <a:prstGeom prst="rect">
            <a:avLst/>
          </a:prstGeom>
          <a:noFill/>
        </p:spPr>
        <p:txBody>
          <a:bodyPr wrap="square">
            <a:spAutoFit/>
          </a:bodyPr>
          <a:lstStyle/>
          <a:p>
            <a:pPr fontAlgn="base"/>
            <a:r>
              <a:rPr lang="en-US" sz="2000">
                <a:solidFill>
                  <a:srgbClr val="292D3D"/>
                </a:solidFill>
                <a:latin typeface="AvenirNext LT Pro Regular" panose="020B0504020202020204" pitchFamily="34" charset="0"/>
              </a:rPr>
              <a:t>In English…</a:t>
            </a:r>
          </a:p>
          <a:p>
            <a:pPr marL="342900" indent="-342900" fontAlgn="base">
              <a:buFont typeface="Arial" panose="020B0604020202020204" pitchFamily="34" charset="0"/>
              <a:buChar char="•"/>
            </a:pPr>
            <a:r>
              <a:rPr lang="en-US" sz="2200">
                <a:solidFill>
                  <a:srgbClr val="292D3D"/>
                </a:solidFill>
                <a:latin typeface="AvenirNext LT Pro Regular" panose="020B0504020202020204" pitchFamily="34" charset="0"/>
              </a:rPr>
              <a:t>We are confident that the actual sentiments of KGB residents are reflected in this survey (within 4% in either direction)</a:t>
            </a:r>
          </a:p>
          <a:p>
            <a:pPr marL="342900" indent="-342900" fontAlgn="base">
              <a:buFont typeface="Arial" panose="020B0604020202020204" pitchFamily="34" charset="0"/>
              <a:buChar char="•"/>
            </a:pPr>
            <a:r>
              <a:rPr lang="en-US" sz="2200" b="0" i="0">
                <a:solidFill>
                  <a:srgbClr val="292D3D"/>
                </a:solidFill>
                <a:effectLst/>
                <a:latin typeface="AvenirNext LT Pro Regular" panose="020B0504020202020204" pitchFamily="34" charset="0"/>
              </a:rPr>
              <a:t>For example:</a:t>
            </a:r>
            <a:r>
              <a:rPr lang="en-US" sz="2200">
                <a:solidFill>
                  <a:srgbClr val="292D3D"/>
                </a:solidFill>
                <a:latin typeface="AvenirNext LT Pro Regular" panose="020B0504020202020204" pitchFamily="34" charset="0"/>
              </a:rPr>
              <a:t> 85%</a:t>
            </a:r>
            <a:r>
              <a:rPr lang="en-US" sz="2200" b="0" i="0">
                <a:solidFill>
                  <a:srgbClr val="292D3D"/>
                </a:solidFill>
                <a:effectLst/>
                <a:latin typeface="AvenirNext LT Pro Regular" panose="020B0504020202020204" pitchFamily="34" charset="0"/>
              </a:rPr>
              <a:t> of respondents answered “Yes” to the question: “Would you like to see the </a:t>
            </a:r>
            <a:r>
              <a:rPr lang="en-US" sz="2200">
                <a:solidFill>
                  <a:srgbClr val="292D3D"/>
                </a:solidFill>
                <a:latin typeface="AvenirNext LT Pro Regular" panose="020B0504020202020204" pitchFamily="34" charset="0"/>
              </a:rPr>
              <a:t>KGB</a:t>
            </a:r>
            <a:r>
              <a:rPr lang="en-US" sz="2200" b="0" i="0">
                <a:solidFill>
                  <a:srgbClr val="292D3D"/>
                </a:solidFill>
                <a:effectLst/>
                <a:latin typeface="AvenirNext LT Pro Regular" panose="020B0504020202020204" pitchFamily="34" charset="0"/>
              </a:rPr>
              <a:t>'s housing stock increase?”</a:t>
            </a:r>
          </a:p>
          <a:p>
            <a:pPr marL="342900" indent="-342900" fontAlgn="base">
              <a:buFont typeface="Arial" panose="020B0604020202020204" pitchFamily="34" charset="0"/>
              <a:buChar char="•"/>
            </a:pPr>
            <a:r>
              <a:rPr lang="en-US" sz="2200">
                <a:solidFill>
                  <a:srgbClr val="292D3D"/>
                </a:solidFill>
                <a:latin typeface="AvenirNext LT Pro Regular" panose="020B0504020202020204" pitchFamily="34" charset="0"/>
              </a:rPr>
              <a:t>Somewhere between 89% and 81% of the </a:t>
            </a:r>
            <a:r>
              <a:rPr lang="en-US" sz="2200" dirty="0">
                <a:solidFill>
                  <a:srgbClr val="292D3D"/>
                </a:solidFill>
                <a:latin typeface="AvenirNext LT Pro Regular" panose="020B0504020202020204" pitchFamily="34" charset="0"/>
              </a:rPr>
              <a:t>borough’s</a:t>
            </a:r>
            <a:r>
              <a:rPr lang="en-US" sz="2200">
                <a:solidFill>
                  <a:srgbClr val="292D3D"/>
                </a:solidFill>
                <a:latin typeface="AvenirNext LT Pro Regular" panose="020B0504020202020204" pitchFamily="34" charset="0"/>
              </a:rPr>
              <a:t> </a:t>
            </a:r>
            <a:r>
              <a:rPr lang="en-US" sz="2200" i="1">
                <a:solidFill>
                  <a:srgbClr val="292D3D"/>
                </a:solidFill>
                <a:latin typeface="AvenirNext LT Pro Regular" panose="020B0504020202020204" pitchFamily="34" charset="0"/>
              </a:rPr>
              <a:t>entire population </a:t>
            </a:r>
            <a:r>
              <a:rPr lang="en-US" sz="2200">
                <a:solidFill>
                  <a:srgbClr val="292D3D"/>
                </a:solidFill>
                <a:latin typeface="AvenirNext LT Pro Regular" panose="020B0504020202020204" pitchFamily="34" charset="0"/>
              </a:rPr>
              <a:t>feels this way</a:t>
            </a:r>
          </a:p>
        </p:txBody>
      </p:sp>
      <p:sp>
        <p:nvSpPr>
          <p:cNvPr id="4" name="Content Placeholder 2">
            <a:extLst>
              <a:ext uri="{FF2B5EF4-FFF2-40B4-BE49-F238E27FC236}">
                <a16:creationId xmlns:a16="http://schemas.microsoft.com/office/drawing/2014/main" id="{D54BFB1F-4D6A-4201-7B15-6804527E6762}"/>
              </a:ext>
            </a:extLst>
          </p:cNvPr>
          <p:cNvSpPr txBox="1">
            <a:spLocks/>
          </p:cNvSpPr>
          <p:nvPr/>
        </p:nvSpPr>
        <p:spPr>
          <a:xfrm>
            <a:off x="371335" y="1072878"/>
            <a:ext cx="4743563" cy="2253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400">
                <a:solidFill>
                  <a:srgbClr val="292D3D"/>
                </a:solidFill>
                <a:latin typeface="AvenirNext LT Pro Regular" panose="020B0504020202020204" pitchFamily="34" charset="0"/>
              </a:rPr>
              <a:t>We do not need to survey </a:t>
            </a:r>
            <a:r>
              <a:rPr lang="en-US" sz="2400" i="1">
                <a:solidFill>
                  <a:srgbClr val="292D3D"/>
                </a:solidFill>
                <a:latin typeface="AvenirNext LT Pro Regular" panose="020B0504020202020204" pitchFamily="34" charset="0"/>
              </a:rPr>
              <a:t>every </a:t>
            </a:r>
            <a:r>
              <a:rPr lang="en-US" sz="2400">
                <a:solidFill>
                  <a:srgbClr val="292D3D"/>
                </a:solidFill>
                <a:latin typeface="AvenirNext LT Pro Regular" panose="020B0504020202020204" pitchFamily="34" charset="0"/>
              </a:rPr>
              <a:t>citizen to get a representative and statistically significant sample</a:t>
            </a:r>
          </a:p>
          <a:p>
            <a:pPr fontAlgn="base"/>
            <a:r>
              <a:rPr lang="en-US" sz="2400">
                <a:solidFill>
                  <a:srgbClr val="292D3D"/>
                </a:solidFill>
                <a:latin typeface="AvenirNext LT Pro Regular" panose="020B0504020202020204" pitchFamily="34" charset="0"/>
              </a:rPr>
              <a:t>Response Rate: 10.2%*​</a:t>
            </a:r>
          </a:p>
          <a:p>
            <a:pPr lvl="1" fontAlgn="base"/>
            <a:r>
              <a:rPr lang="en-US" sz="1800">
                <a:solidFill>
                  <a:srgbClr val="292D3D"/>
                </a:solidFill>
                <a:latin typeface="AvenirNext LT Pro Regular" panose="020B0504020202020204" pitchFamily="34" charset="0"/>
              </a:rPr>
              <a:t>Confidence Interval (C.I.): 99%</a:t>
            </a:r>
          </a:p>
          <a:p>
            <a:pPr lvl="1" fontAlgn="base"/>
            <a:r>
              <a:rPr lang="en-US" sz="1800">
                <a:solidFill>
                  <a:srgbClr val="292D3D"/>
                </a:solidFill>
                <a:latin typeface="AvenirNext LT Pro Regular" panose="020B0504020202020204" pitchFamily="34" charset="0"/>
              </a:rPr>
              <a:t>Margin of error (M.O.E.): ±4%</a:t>
            </a:r>
          </a:p>
          <a:p>
            <a:pPr fontAlgn="base"/>
            <a:endParaRPr lang="en-US" sz="1400">
              <a:solidFill>
                <a:srgbClr val="292D3D"/>
              </a:solidFill>
              <a:latin typeface="AvenirNext LT Pro Regular" panose="020B0504020202020204" pitchFamily="34" charset="0"/>
            </a:endParaRPr>
          </a:p>
        </p:txBody>
      </p:sp>
      <p:pic>
        <p:nvPicPr>
          <p:cNvPr id="5" name="Picture 4" descr="What Is a Confidence Interval and How Do You Calculate It?">
            <a:extLst>
              <a:ext uri="{FF2B5EF4-FFF2-40B4-BE49-F238E27FC236}">
                <a16:creationId xmlns:a16="http://schemas.microsoft.com/office/drawing/2014/main" id="{31CD0D20-5E91-448A-2E4D-7B0AD9A36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458" y="3627013"/>
            <a:ext cx="3237163" cy="21581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F49D83-9C23-F432-E82D-5B709977F4E6}"/>
              </a:ext>
            </a:extLst>
          </p:cNvPr>
          <p:cNvSpPr txBox="1"/>
          <p:nvPr/>
        </p:nvSpPr>
        <p:spPr>
          <a:xfrm>
            <a:off x="5334569" y="5323457"/>
            <a:ext cx="6258039" cy="461665"/>
          </a:xfrm>
          <a:prstGeom prst="rect">
            <a:avLst/>
          </a:prstGeom>
          <a:noFill/>
        </p:spPr>
        <p:txBody>
          <a:bodyPr wrap="square" rtlCol="0">
            <a:spAutoFit/>
          </a:bodyPr>
          <a:lstStyle/>
          <a:p>
            <a:r>
              <a:rPr lang="en-US" sz="1200" i="1">
                <a:latin typeface="AvenirNext LT Pro Regular" panose="020B0504020202020204" pitchFamily="34" charset="0"/>
              </a:rPr>
              <a:t>*Response rate based on adult residents in the Ketchikan Gateway Borough as of 2022 and number of survey respondents verifiably residing in Broken Arrow</a:t>
            </a:r>
          </a:p>
        </p:txBody>
      </p:sp>
    </p:spTree>
    <p:extLst>
      <p:ext uri="{BB962C8B-B14F-4D97-AF65-F5344CB8AC3E}">
        <p14:creationId xmlns:p14="http://schemas.microsoft.com/office/powerpoint/2010/main" val="1463133073"/>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47D8-5140-088A-D2DE-AAD0FF955F17}"/>
              </a:ext>
            </a:extLst>
          </p:cNvPr>
          <p:cNvSpPr>
            <a:spLocks noGrp="1"/>
          </p:cNvSpPr>
          <p:nvPr>
            <p:ph type="title"/>
          </p:nvPr>
        </p:nvSpPr>
        <p:spPr>
          <a:xfrm>
            <a:off x="304800" y="198872"/>
            <a:ext cx="11286783" cy="1066474"/>
          </a:xfrm>
        </p:spPr>
        <p:txBody>
          <a:bodyPr>
            <a:normAutofit/>
          </a:bodyPr>
          <a:lstStyle/>
          <a:p>
            <a:r>
              <a:rPr lang="en-US" sz="3600" b="1"/>
              <a:t>Who Took the Survey?</a:t>
            </a:r>
          </a:p>
        </p:txBody>
      </p:sp>
      <p:graphicFrame>
        <p:nvGraphicFramePr>
          <p:cNvPr id="3" name="Chart 2">
            <a:extLst>
              <a:ext uri="{FF2B5EF4-FFF2-40B4-BE49-F238E27FC236}">
                <a16:creationId xmlns:a16="http://schemas.microsoft.com/office/drawing/2014/main" id="{C4311107-13CF-1721-271E-8112C698E978}"/>
              </a:ext>
            </a:extLst>
          </p:cNvPr>
          <p:cNvGraphicFramePr>
            <a:graphicFrameLocks/>
          </p:cNvGraphicFramePr>
          <p:nvPr>
            <p:extLst>
              <p:ext uri="{D42A27DB-BD31-4B8C-83A1-F6EECF244321}">
                <p14:modId xmlns:p14="http://schemas.microsoft.com/office/powerpoint/2010/main" val="171645297"/>
              </p:ext>
            </p:extLst>
          </p:nvPr>
        </p:nvGraphicFramePr>
        <p:xfrm>
          <a:off x="401969" y="1265346"/>
          <a:ext cx="7043860" cy="43313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E8B619C-70B0-ABE2-99EB-5B0D8EE78FA5}"/>
              </a:ext>
            </a:extLst>
          </p:cNvPr>
          <p:cNvSpPr txBox="1"/>
          <p:nvPr/>
        </p:nvSpPr>
        <p:spPr>
          <a:xfrm>
            <a:off x="7445829" y="1508600"/>
            <a:ext cx="4440345" cy="4154984"/>
          </a:xfrm>
          <a:prstGeom prst="rect">
            <a:avLst/>
          </a:prstGeom>
          <a:noFill/>
        </p:spPr>
        <p:txBody>
          <a:bodyPr wrap="square">
            <a:spAutoFit/>
          </a:bodyPr>
          <a:lstStyle/>
          <a:p>
            <a:pPr marL="342900" indent="-342900" fontAlgn="base">
              <a:buFont typeface="Arial" panose="020B0604020202020204" pitchFamily="34" charset="0"/>
              <a:buChar char="•"/>
            </a:pPr>
            <a:r>
              <a:rPr lang="en-US" sz="2400">
                <a:solidFill>
                  <a:srgbClr val="292D3D"/>
                </a:solidFill>
                <a:latin typeface="AvenirNext LT Pro Regular" panose="020B0504020202020204" pitchFamily="34" charset="0"/>
              </a:rPr>
              <a:t>Very evenly distributed by generation (median age of 50)</a:t>
            </a:r>
          </a:p>
          <a:p>
            <a:pPr marL="342900" indent="-342900" fontAlgn="base">
              <a:buFont typeface="Arial" panose="020B0604020202020204" pitchFamily="34" charset="0"/>
              <a:buChar char="•"/>
            </a:pPr>
            <a:r>
              <a:rPr lang="en-US" sz="2400">
                <a:solidFill>
                  <a:srgbClr val="292D3D"/>
                </a:solidFill>
                <a:latin typeface="AvenirNext LT Pro Regular" panose="020B0504020202020204" pitchFamily="34" charset="0"/>
              </a:rPr>
              <a:t>Mostly 2 or 3 family households</a:t>
            </a:r>
          </a:p>
          <a:p>
            <a:pPr marL="342900" indent="-342900" fontAlgn="base">
              <a:buFont typeface="Arial" panose="020B0604020202020204" pitchFamily="34" charset="0"/>
              <a:buChar char="•"/>
            </a:pPr>
            <a:r>
              <a:rPr lang="en-US" sz="2400">
                <a:solidFill>
                  <a:srgbClr val="292D3D"/>
                </a:solidFill>
                <a:latin typeface="AvenirNext LT Pro Regular" panose="020B0504020202020204" pitchFamily="34" charset="0"/>
              </a:rPr>
              <a:t>Employed full-time, employed part-time and retired account for majority of respondents</a:t>
            </a:r>
          </a:p>
          <a:p>
            <a:pPr marL="342900" indent="-342900" fontAlgn="base">
              <a:buFont typeface="Arial" panose="020B0604020202020204" pitchFamily="34" charset="0"/>
              <a:buChar char="•"/>
            </a:pPr>
            <a:r>
              <a:rPr lang="en-US" sz="2400">
                <a:solidFill>
                  <a:srgbClr val="292D3D"/>
                </a:solidFill>
                <a:latin typeface="AvenirNext LT Pro Regular" panose="020B0504020202020204" pitchFamily="34" charset="0"/>
              </a:rPr>
              <a:t>Median residency duration: 12 years</a:t>
            </a:r>
          </a:p>
        </p:txBody>
      </p:sp>
    </p:spTree>
    <p:extLst>
      <p:ext uri="{BB962C8B-B14F-4D97-AF65-F5344CB8AC3E}">
        <p14:creationId xmlns:p14="http://schemas.microsoft.com/office/powerpoint/2010/main" val="2350338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A49E0-B58E-5011-7C7A-73710F74425D}"/>
              </a:ext>
            </a:extLst>
          </p:cNvPr>
          <p:cNvSpPr>
            <a:spLocks noGrp="1"/>
          </p:cNvSpPr>
          <p:nvPr>
            <p:ph type="title"/>
          </p:nvPr>
        </p:nvSpPr>
        <p:spPr>
          <a:xfrm>
            <a:off x="581760" y="1048021"/>
            <a:ext cx="5570058" cy="1042586"/>
          </a:xfrm>
        </p:spPr>
        <p:txBody>
          <a:bodyPr>
            <a:noAutofit/>
          </a:bodyPr>
          <a:lstStyle/>
          <a:p>
            <a:br>
              <a:rPr lang="en-US" sz="2200" b="1"/>
            </a:br>
            <a:r>
              <a:rPr lang="en-US" sz="2200" b="1"/>
              <a:t>Have you struggled to find affordable housing in the KGB in the last two years?</a:t>
            </a:r>
          </a:p>
        </p:txBody>
      </p:sp>
      <p:graphicFrame>
        <p:nvGraphicFramePr>
          <p:cNvPr id="3" name="Chart 2">
            <a:extLst>
              <a:ext uri="{FF2B5EF4-FFF2-40B4-BE49-F238E27FC236}">
                <a16:creationId xmlns:a16="http://schemas.microsoft.com/office/drawing/2014/main" id="{B3C27D05-EBBB-BCF1-80F1-63B73AFE55BD}"/>
              </a:ext>
            </a:extLst>
          </p:cNvPr>
          <p:cNvGraphicFramePr>
            <a:graphicFrameLocks/>
          </p:cNvGraphicFramePr>
          <p:nvPr>
            <p:extLst>
              <p:ext uri="{D42A27DB-BD31-4B8C-83A1-F6EECF244321}">
                <p14:modId xmlns:p14="http://schemas.microsoft.com/office/powerpoint/2010/main" val="710745770"/>
              </p:ext>
            </p:extLst>
          </p:nvPr>
        </p:nvGraphicFramePr>
        <p:xfrm>
          <a:off x="467833" y="1899849"/>
          <a:ext cx="5875698" cy="40331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4484C74C-F065-2862-0F9D-1EF04FFC1CEF}"/>
              </a:ext>
            </a:extLst>
          </p:cNvPr>
          <p:cNvGraphicFramePr>
            <a:graphicFrameLocks/>
          </p:cNvGraphicFramePr>
          <p:nvPr>
            <p:extLst>
              <p:ext uri="{D42A27DB-BD31-4B8C-83A1-F6EECF244321}">
                <p14:modId xmlns:p14="http://schemas.microsoft.com/office/powerpoint/2010/main" val="3233992668"/>
              </p:ext>
            </p:extLst>
          </p:nvPr>
        </p:nvGraphicFramePr>
        <p:xfrm>
          <a:off x="6457457" y="2090607"/>
          <a:ext cx="5570058" cy="3749709"/>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
            <a:extLst>
              <a:ext uri="{FF2B5EF4-FFF2-40B4-BE49-F238E27FC236}">
                <a16:creationId xmlns:a16="http://schemas.microsoft.com/office/drawing/2014/main" id="{575E0444-0CCB-522C-1061-835B205F738D}"/>
              </a:ext>
            </a:extLst>
          </p:cNvPr>
          <p:cNvSpPr txBox="1">
            <a:spLocks/>
          </p:cNvSpPr>
          <p:nvPr/>
        </p:nvSpPr>
        <p:spPr>
          <a:xfrm>
            <a:off x="6427752" y="1017684"/>
            <a:ext cx="5570058" cy="104258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a:lstStyle>
          <a:p>
            <a:r>
              <a:rPr lang="en-US" sz="2200" b="1"/>
              <a:t>Have you or anyone you know been displaced from their home in the past year due to rising housing costs? </a:t>
            </a:r>
          </a:p>
        </p:txBody>
      </p:sp>
      <p:sp>
        <p:nvSpPr>
          <p:cNvPr id="6" name="Title 1">
            <a:extLst>
              <a:ext uri="{FF2B5EF4-FFF2-40B4-BE49-F238E27FC236}">
                <a16:creationId xmlns:a16="http://schemas.microsoft.com/office/drawing/2014/main" id="{5CCD47DF-3D07-7D1A-A08F-D80AE370B606}"/>
              </a:ext>
            </a:extLst>
          </p:cNvPr>
          <p:cNvSpPr txBox="1">
            <a:spLocks/>
          </p:cNvSpPr>
          <p:nvPr/>
        </p:nvSpPr>
        <p:spPr>
          <a:xfrm>
            <a:off x="305825" y="6191"/>
            <a:ext cx="11286783" cy="10664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a:lstStyle>
          <a:p>
            <a:r>
              <a:rPr lang="en-US" b="1"/>
              <a:t>Affordability &amp; Displacement</a:t>
            </a:r>
            <a:endParaRPr lang="en-US"/>
          </a:p>
        </p:txBody>
      </p:sp>
    </p:spTree>
    <p:extLst>
      <p:ext uri="{BB962C8B-B14F-4D97-AF65-F5344CB8AC3E}">
        <p14:creationId xmlns:p14="http://schemas.microsoft.com/office/powerpoint/2010/main" val="359124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2A7AD0-9FAC-1020-F308-3A0375011BC8}"/>
              </a:ext>
            </a:extLst>
          </p:cNvPr>
          <p:cNvSpPr>
            <a:spLocks noGrp="1"/>
          </p:cNvSpPr>
          <p:nvPr>
            <p:ph type="title"/>
          </p:nvPr>
        </p:nvSpPr>
        <p:spPr>
          <a:xfrm>
            <a:off x="1169862" y="1070090"/>
            <a:ext cx="4190437" cy="689735"/>
          </a:xfrm>
        </p:spPr>
        <p:txBody>
          <a:bodyPr>
            <a:noAutofit/>
          </a:bodyPr>
          <a:lstStyle/>
          <a:p>
            <a:r>
              <a:rPr lang="en-US" sz="2400" b="1"/>
              <a:t>Perceived </a:t>
            </a:r>
            <a:r>
              <a:rPr lang="en-US" sz="2400" b="1" i="1"/>
              <a:t>Purchase</a:t>
            </a:r>
            <a:r>
              <a:rPr lang="en-US" sz="2400" b="1"/>
              <a:t> Costs</a:t>
            </a:r>
          </a:p>
        </p:txBody>
      </p:sp>
      <p:sp>
        <p:nvSpPr>
          <p:cNvPr id="6" name="Title 1">
            <a:extLst>
              <a:ext uri="{FF2B5EF4-FFF2-40B4-BE49-F238E27FC236}">
                <a16:creationId xmlns:a16="http://schemas.microsoft.com/office/drawing/2014/main" id="{1C1B4B4C-8F25-7C49-0667-47E719E459D4}"/>
              </a:ext>
            </a:extLst>
          </p:cNvPr>
          <p:cNvSpPr txBox="1">
            <a:spLocks/>
          </p:cNvSpPr>
          <p:nvPr/>
        </p:nvSpPr>
        <p:spPr>
          <a:xfrm>
            <a:off x="7354570" y="1070089"/>
            <a:ext cx="3471806" cy="6897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a:lstStyle>
          <a:p>
            <a:r>
              <a:rPr lang="en-US" sz="2400" b="1"/>
              <a:t>Perceived </a:t>
            </a:r>
            <a:r>
              <a:rPr lang="en-US" sz="2400" b="1" i="1"/>
              <a:t>Rent</a:t>
            </a:r>
            <a:r>
              <a:rPr lang="en-US" sz="2400" b="1"/>
              <a:t> Costs</a:t>
            </a:r>
          </a:p>
        </p:txBody>
      </p:sp>
      <p:graphicFrame>
        <p:nvGraphicFramePr>
          <p:cNvPr id="9" name="Chart 8">
            <a:extLst>
              <a:ext uri="{FF2B5EF4-FFF2-40B4-BE49-F238E27FC236}">
                <a16:creationId xmlns:a16="http://schemas.microsoft.com/office/drawing/2014/main" id="{92EC4D64-EB8B-EB52-C1B3-CFBC31CD8BE7}"/>
              </a:ext>
            </a:extLst>
          </p:cNvPr>
          <p:cNvGraphicFramePr>
            <a:graphicFrameLocks/>
          </p:cNvGraphicFramePr>
          <p:nvPr>
            <p:extLst>
              <p:ext uri="{D42A27DB-BD31-4B8C-83A1-F6EECF244321}">
                <p14:modId xmlns:p14="http://schemas.microsoft.com/office/powerpoint/2010/main" val="1084229821"/>
              </p:ext>
            </p:extLst>
          </p:nvPr>
        </p:nvGraphicFramePr>
        <p:xfrm>
          <a:off x="599604" y="1877960"/>
          <a:ext cx="10993004" cy="371659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95DCD95B-A1C4-C2E5-DA1F-B5400DFF67BD}"/>
              </a:ext>
            </a:extLst>
          </p:cNvPr>
          <p:cNvSpPr txBox="1">
            <a:spLocks/>
          </p:cNvSpPr>
          <p:nvPr/>
        </p:nvSpPr>
        <p:spPr>
          <a:xfrm>
            <a:off x="305825" y="6191"/>
            <a:ext cx="11286783" cy="10664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a:lstStyle>
          <a:p>
            <a:pPr algn="ctr"/>
            <a:r>
              <a:rPr lang="en-US" b="1"/>
              <a:t>Housing Cost Perceptions</a:t>
            </a:r>
            <a:endParaRPr lang="en-US"/>
          </a:p>
        </p:txBody>
      </p:sp>
      <p:graphicFrame>
        <p:nvGraphicFramePr>
          <p:cNvPr id="15" name="Chart 14">
            <a:extLst>
              <a:ext uri="{FF2B5EF4-FFF2-40B4-BE49-F238E27FC236}">
                <a16:creationId xmlns:a16="http://schemas.microsoft.com/office/drawing/2014/main" id="{2B131FAC-0A17-835C-45F9-417FB37E0B6A}"/>
              </a:ext>
            </a:extLst>
          </p:cNvPr>
          <p:cNvGraphicFramePr>
            <a:graphicFrameLocks/>
          </p:cNvGraphicFramePr>
          <p:nvPr>
            <p:extLst>
              <p:ext uri="{D42A27DB-BD31-4B8C-83A1-F6EECF244321}">
                <p14:modId xmlns:p14="http://schemas.microsoft.com/office/powerpoint/2010/main" val="865344157"/>
              </p:ext>
            </p:extLst>
          </p:nvPr>
        </p:nvGraphicFramePr>
        <p:xfrm>
          <a:off x="6106641" y="1877958"/>
          <a:ext cx="5967664" cy="27530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2543131"/>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4E25A-A863-5730-A4DF-3FAF9C0ADBCE}"/>
              </a:ext>
            </a:extLst>
          </p:cNvPr>
          <p:cNvSpPr>
            <a:spLocks noGrp="1"/>
          </p:cNvSpPr>
          <p:nvPr>
            <p:ph type="title"/>
          </p:nvPr>
        </p:nvSpPr>
        <p:spPr/>
        <p:txBody>
          <a:bodyPr>
            <a:normAutofit fontScale="90000"/>
          </a:bodyPr>
          <a:lstStyle/>
          <a:p>
            <a:r>
              <a:rPr lang="en-US" b="1"/>
              <a:t>Would you like to see the KGB's housing stock increase? </a:t>
            </a:r>
          </a:p>
        </p:txBody>
      </p:sp>
      <p:sp>
        <p:nvSpPr>
          <p:cNvPr id="3" name="TextBox 2">
            <a:extLst>
              <a:ext uri="{FF2B5EF4-FFF2-40B4-BE49-F238E27FC236}">
                <a16:creationId xmlns:a16="http://schemas.microsoft.com/office/drawing/2014/main" id="{C87754AE-7708-26A1-342B-263B4102CC33}"/>
              </a:ext>
            </a:extLst>
          </p:cNvPr>
          <p:cNvSpPr txBox="1"/>
          <p:nvPr/>
        </p:nvSpPr>
        <p:spPr>
          <a:xfrm>
            <a:off x="7469349" y="1273502"/>
            <a:ext cx="4440345" cy="4339650"/>
          </a:xfrm>
          <a:prstGeom prst="rect">
            <a:avLst/>
          </a:prstGeom>
          <a:noFill/>
        </p:spPr>
        <p:txBody>
          <a:bodyPr wrap="square">
            <a:spAutoFit/>
          </a:bodyPr>
          <a:lstStyle/>
          <a:p>
            <a:pPr marL="342900" indent="-342900" fontAlgn="base">
              <a:buFont typeface="Arial" panose="020B0604020202020204" pitchFamily="34" charset="0"/>
              <a:buChar char="•"/>
            </a:pPr>
            <a:r>
              <a:rPr lang="en-US" sz="2300" dirty="0">
                <a:solidFill>
                  <a:srgbClr val="292D3D"/>
                </a:solidFill>
                <a:latin typeface="AvenirNext LT Pro Regular" panose="020B0504020202020204" pitchFamily="34" charset="0"/>
              </a:rPr>
              <a:t>For one reason or another, most residents (85%) want to see more housing units</a:t>
            </a:r>
          </a:p>
          <a:p>
            <a:pPr marL="342900" indent="-342900" fontAlgn="base">
              <a:buFont typeface="Arial" panose="020B0604020202020204" pitchFamily="34" charset="0"/>
              <a:buChar char="•"/>
            </a:pPr>
            <a:r>
              <a:rPr lang="en-US" sz="2300" dirty="0">
                <a:solidFill>
                  <a:srgbClr val="292D3D"/>
                </a:solidFill>
                <a:latin typeface="AvenirNext LT Pro Regular" panose="020B0504020202020204" pitchFamily="34" charset="0"/>
              </a:rPr>
              <a:t>Populations less interested in more housing include retirees and KGB residents of 11 years +</a:t>
            </a:r>
          </a:p>
          <a:p>
            <a:pPr marL="342900" indent="-342900" fontAlgn="base">
              <a:buFont typeface="Arial" panose="020B0604020202020204" pitchFamily="34" charset="0"/>
              <a:buChar char="•"/>
            </a:pPr>
            <a:r>
              <a:rPr lang="en-US" sz="2300" dirty="0">
                <a:solidFill>
                  <a:srgbClr val="292D3D"/>
                </a:solidFill>
                <a:latin typeface="AvenirNext LT Pro Regular" panose="020B0504020202020204" pitchFamily="34" charset="0"/>
              </a:rPr>
              <a:t>Those who support more housing options include seasonal workers and those who live in MFH and group homes.</a:t>
            </a:r>
          </a:p>
        </p:txBody>
      </p:sp>
      <p:sp>
        <p:nvSpPr>
          <p:cNvPr id="6" name="TextBox 5">
            <a:extLst>
              <a:ext uri="{FF2B5EF4-FFF2-40B4-BE49-F238E27FC236}">
                <a16:creationId xmlns:a16="http://schemas.microsoft.com/office/drawing/2014/main" id="{8EA07F0B-53BF-FF5B-8BF6-ABFDD018C2BA}"/>
              </a:ext>
            </a:extLst>
          </p:cNvPr>
          <p:cNvSpPr txBox="1"/>
          <p:nvPr/>
        </p:nvSpPr>
        <p:spPr>
          <a:xfrm>
            <a:off x="1987827" y="5421853"/>
            <a:ext cx="1448683" cy="382599"/>
          </a:xfrm>
          <a:prstGeom prst="rect">
            <a:avLst/>
          </a:prstGeom>
          <a:noFill/>
        </p:spPr>
        <p:txBody>
          <a:bodyPr wrap="square" rtlCol="0">
            <a:spAutoFit/>
          </a:bodyPr>
          <a:lstStyle/>
          <a:p>
            <a:r>
              <a:rPr lang="en-US" dirty="0">
                <a:latin typeface="AvenirNext LT Pro Regular" panose="020B0504020202020204" pitchFamily="34" charset="0"/>
              </a:rPr>
              <a:t>N = 1,012</a:t>
            </a:r>
          </a:p>
        </p:txBody>
      </p:sp>
      <p:graphicFrame>
        <p:nvGraphicFramePr>
          <p:cNvPr id="7" name="Chart 6">
            <a:extLst>
              <a:ext uri="{FF2B5EF4-FFF2-40B4-BE49-F238E27FC236}">
                <a16:creationId xmlns:a16="http://schemas.microsoft.com/office/drawing/2014/main" id="{87EC971F-BD8D-B6C7-F856-EF2E2D9733EA}"/>
              </a:ext>
            </a:extLst>
          </p:cNvPr>
          <p:cNvGraphicFramePr>
            <a:graphicFrameLocks/>
          </p:cNvGraphicFramePr>
          <p:nvPr>
            <p:extLst>
              <p:ext uri="{D42A27DB-BD31-4B8C-83A1-F6EECF244321}">
                <p14:modId xmlns:p14="http://schemas.microsoft.com/office/powerpoint/2010/main" val="3592727195"/>
              </p:ext>
            </p:extLst>
          </p:nvPr>
        </p:nvGraphicFramePr>
        <p:xfrm>
          <a:off x="146296" y="1431600"/>
          <a:ext cx="7323053" cy="44673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2375720"/>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94156E-9EE9-0C27-A77B-CBB8029584D4}"/>
              </a:ext>
            </a:extLst>
          </p:cNvPr>
          <p:cNvPicPr>
            <a:picLocks noChangeAspect="1"/>
          </p:cNvPicPr>
          <p:nvPr/>
        </p:nvPicPr>
        <p:blipFill rotWithShape="1">
          <a:blip r:embed="rId3"/>
          <a:srcRect l="11581"/>
          <a:stretch/>
        </p:blipFill>
        <p:spPr>
          <a:xfrm>
            <a:off x="0" y="319087"/>
            <a:ext cx="10569678" cy="976313"/>
          </a:xfrm>
          <a:prstGeom prst="rect">
            <a:avLst/>
          </a:prstGeom>
        </p:spPr>
      </p:pic>
      <p:sp>
        <p:nvSpPr>
          <p:cNvPr id="4" name="Title 1">
            <a:extLst>
              <a:ext uri="{FF2B5EF4-FFF2-40B4-BE49-F238E27FC236}">
                <a16:creationId xmlns:a16="http://schemas.microsoft.com/office/drawing/2014/main" id="{5CB10C9A-C44D-9D32-4CB8-32DBA426789D}"/>
              </a:ext>
            </a:extLst>
          </p:cNvPr>
          <p:cNvSpPr txBox="1">
            <a:spLocks/>
          </p:cNvSpPr>
          <p:nvPr/>
        </p:nvSpPr>
        <p:spPr>
          <a:xfrm>
            <a:off x="347870" y="277300"/>
            <a:ext cx="11264920" cy="90257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a:lstStyle>
          <a:p>
            <a:r>
              <a:rPr lang="en-US">
                <a:solidFill>
                  <a:schemeClr val="bg1"/>
                </a:solidFill>
              </a:rPr>
              <a:t>Policy Related Survey Questions</a:t>
            </a:r>
          </a:p>
        </p:txBody>
      </p:sp>
      <p:grpSp>
        <p:nvGrpSpPr>
          <p:cNvPr id="6" name="Group 5">
            <a:extLst>
              <a:ext uri="{FF2B5EF4-FFF2-40B4-BE49-F238E27FC236}">
                <a16:creationId xmlns:a16="http://schemas.microsoft.com/office/drawing/2014/main" id="{17A76063-0B7B-E0FC-A53A-6AA3F78FCAFE}"/>
              </a:ext>
            </a:extLst>
          </p:cNvPr>
          <p:cNvGrpSpPr/>
          <p:nvPr/>
        </p:nvGrpSpPr>
        <p:grpSpPr>
          <a:xfrm>
            <a:off x="347870" y="1426464"/>
            <a:ext cx="11429602" cy="4142232"/>
            <a:chOff x="347870" y="1426464"/>
            <a:chExt cx="11429602" cy="4142232"/>
          </a:xfrm>
        </p:grpSpPr>
        <p:graphicFrame>
          <p:nvGraphicFramePr>
            <p:cNvPr id="7" name="Diagram 6">
              <a:extLst>
                <a:ext uri="{FF2B5EF4-FFF2-40B4-BE49-F238E27FC236}">
                  <a16:creationId xmlns:a16="http://schemas.microsoft.com/office/drawing/2014/main" id="{F4D70108-7481-1E7F-6535-71ECC1D63934}"/>
                </a:ext>
              </a:extLst>
            </p:cNvPr>
            <p:cNvGraphicFramePr/>
            <p:nvPr>
              <p:extLst>
                <p:ext uri="{D42A27DB-BD31-4B8C-83A1-F6EECF244321}">
                  <p14:modId xmlns:p14="http://schemas.microsoft.com/office/powerpoint/2010/main" val="3983742913"/>
                </p:ext>
              </p:extLst>
            </p:nvPr>
          </p:nvGraphicFramePr>
          <p:xfrm>
            <a:off x="347870" y="1426464"/>
            <a:ext cx="11429602" cy="4142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Arrow: Chevron 1">
              <a:extLst>
                <a:ext uri="{FF2B5EF4-FFF2-40B4-BE49-F238E27FC236}">
                  <a16:creationId xmlns:a16="http://schemas.microsoft.com/office/drawing/2014/main" id="{D412AAAB-0932-E8F7-B862-BA623B8748C0}"/>
                </a:ext>
              </a:extLst>
            </p:cNvPr>
            <p:cNvSpPr/>
            <p:nvPr/>
          </p:nvSpPr>
          <p:spPr>
            <a:xfrm rot="5400000">
              <a:off x="4827411" y="1485903"/>
              <a:ext cx="535130" cy="1366404"/>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Arrow: Chevron 4">
              <a:extLst>
                <a:ext uri="{FF2B5EF4-FFF2-40B4-BE49-F238E27FC236}">
                  <a16:creationId xmlns:a16="http://schemas.microsoft.com/office/drawing/2014/main" id="{582AE481-C43D-EC91-C02E-43D8BEA7C292}"/>
                </a:ext>
              </a:extLst>
            </p:cNvPr>
            <p:cNvSpPr/>
            <p:nvPr/>
          </p:nvSpPr>
          <p:spPr>
            <a:xfrm rot="16200000">
              <a:off x="4827411" y="4142512"/>
              <a:ext cx="535130" cy="1366404"/>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spTree>
    <p:extLst>
      <p:ext uri="{BB962C8B-B14F-4D97-AF65-F5344CB8AC3E}">
        <p14:creationId xmlns:p14="http://schemas.microsoft.com/office/powerpoint/2010/main" val="299497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3D96-9106-506F-D373-CF1FCE6918E2}"/>
              </a:ext>
            </a:extLst>
          </p:cNvPr>
          <p:cNvSpPr>
            <a:spLocks noGrp="1"/>
          </p:cNvSpPr>
          <p:nvPr>
            <p:ph type="title"/>
          </p:nvPr>
        </p:nvSpPr>
        <p:spPr>
          <a:xfrm>
            <a:off x="434162" y="230227"/>
            <a:ext cx="11286783" cy="1066474"/>
          </a:xfrm>
        </p:spPr>
        <p:txBody>
          <a:bodyPr>
            <a:noAutofit/>
          </a:bodyPr>
          <a:lstStyle/>
          <a:p>
            <a:r>
              <a:rPr lang="en-US" sz="3600" b="1"/>
              <a:t>What role should the government have in the housing market?</a:t>
            </a:r>
          </a:p>
        </p:txBody>
      </p:sp>
      <p:graphicFrame>
        <p:nvGraphicFramePr>
          <p:cNvPr id="3" name="Chart 2">
            <a:extLst>
              <a:ext uri="{FF2B5EF4-FFF2-40B4-BE49-F238E27FC236}">
                <a16:creationId xmlns:a16="http://schemas.microsoft.com/office/drawing/2014/main" id="{E89AD86D-83E6-36FA-1318-15B4882935FA}"/>
              </a:ext>
            </a:extLst>
          </p:cNvPr>
          <p:cNvGraphicFramePr>
            <a:graphicFrameLocks/>
          </p:cNvGraphicFramePr>
          <p:nvPr>
            <p:extLst>
              <p:ext uri="{D42A27DB-BD31-4B8C-83A1-F6EECF244321}">
                <p14:modId xmlns:p14="http://schemas.microsoft.com/office/powerpoint/2010/main" val="429423156"/>
              </p:ext>
            </p:extLst>
          </p:nvPr>
        </p:nvGraphicFramePr>
        <p:xfrm>
          <a:off x="434162" y="1576387"/>
          <a:ext cx="11286783" cy="4343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486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AA87-CD0D-2A6C-16BF-457BB4EC58F1}"/>
              </a:ext>
            </a:extLst>
          </p:cNvPr>
          <p:cNvSpPr>
            <a:spLocks noGrp="1"/>
          </p:cNvSpPr>
          <p:nvPr>
            <p:ph type="title"/>
          </p:nvPr>
        </p:nvSpPr>
        <p:spPr>
          <a:xfrm>
            <a:off x="314521" y="231873"/>
            <a:ext cx="11286783" cy="1066474"/>
          </a:xfrm>
        </p:spPr>
        <p:txBody>
          <a:bodyPr>
            <a:noAutofit/>
          </a:bodyPr>
          <a:lstStyle/>
          <a:p>
            <a:r>
              <a:rPr lang="en-US" sz="3200" b="1"/>
              <a:t>What tools should the local government use to promote housing development?</a:t>
            </a:r>
          </a:p>
        </p:txBody>
      </p:sp>
      <p:sp>
        <p:nvSpPr>
          <p:cNvPr id="3" name="TextBox 1">
            <a:extLst>
              <a:ext uri="{FF2B5EF4-FFF2-40B4-BE49-F238E27FC236}">
                <a16:creationId xmlns:a16="http://schemas.microsoft.com/office/drawing/2014/main" id="{94B2D752-0205-0963-4DCC-21AE73840E37}"/>
              </a:ext>
            </a:extLst>
          </p:cNvPr>
          <p:cNvSpPr txBox="1"/>
          <p:nvPr/>
        </p:nvSpPr>
        <p:spPr>
          <a:xfrm>
            <a:off x="2610941" y="6428699"/>
            <a:ext cx="1387466" cy="3948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latin typeface="AvenirNext LT Pro Regular" panose="020B0504020202020204" pitchFamily="34" charset="0"/>
              </a:rPr>
              <a:t>N = 846</a:t>
            </a:r>
          </a:p>
        </p:txBody>
      </p:sp>
      <p:graphicFrame>
        <p:nvGraphicFramePr>
          <p:cNvPr id="4" name="Chart 3">
            <a:extLst>
              <a:ext uri="{FF2B5EF4-FFF2-40B4-BE49-F238E27FC236}">
                <a16:creationId xmlns:a16="http://schemas.microsoft.com/office/drawing/2014/main" id="{4AE3428E-2D9A-632A-054C-C3927240A0A8}"/>
              </a:ext>
            </a:extLst>
          </p:cNvPr>
          <p:cNvGraphicFramePr>
            <a:graphicFrameLocks/>
          </p:cNvGraphicFramePr>
          <p:nvPr>
            <p:extLst>
              <p:ext uri="{D42A27DB-BD31-4B8C-83A1-F6EECF244321}">
                <p14:modId xmlns:p14="http://schemas.microsoft.com/office/powerpoint/2010/main" val="712503332"/>
              </p:ext>
            </p:extLst>
          </p:nvPr>
        </p:nvGraphicFramePr>
        <p:xfrm>
          <a:off x="198783" y="1298347"/>
          <a:ext cx="11837503" cy="45160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01482699"/>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0E9B2-DB27-9D2A-D8F3-211BAB57B868}"/>
              </a:ext>
            </a:extLst>
          </p:cNvPr>
          <p:cNvSpPr>
            <a:spLocks noGrp="1"/>
          </p:cNvSpPr>
          <p:nvPr>
            <p:ph type="title"/>
          </p:nvPr>
        </p:nvSpPr>
        <p:spPr/>
        <p:txBody>
          <a:bodyPr>
            <a:noAutofit/>
          </a:bodyPr>
          <a:lstStyle/>
          <a:p>
            <a:r>
              <a:rPr lang="en-US" sz="3200" b="1"/>
              <a:t>​Do you believe that there are too many short-term rentals (such as Airbnb or VRBO) in the KGB? </a:t>
            </a:r>
          </a:p>
        </p:txBody>
      </p:sp>
      <p:graphicFrame>
        <p:nvGraphicFramePr>
          <p:cNvPr id="4" name="Chart 3">
            <a:extLst>
              <a:ext uri="{FF2B5EF4-FFF2-40B4-BE49-F238E27FC236}">
                <a16:creationId xmlns:a16="http://schemas.microsoft.com/office/drawing/2014/main" id="{25F194DE-8752-A9B1-E7DE-00C665C19196}"/>
              </a:ext>
            </a:extLst>
          </p:cNvPr>
          <p:cNvGraphicFramePr>
            <a:graphicFrameLocks/>
          </p:cNvGraphicFramePr>
          <p:nvPr>
            <p:extLst>
              <p:ext uri="{D42A27DB-BD31-4B8C-83A1-F6EECF244321}">
                <p14:modId xmlns:p14="http://schemas.microsoft.com/office/powerpoint/2010/main" val="4065826865"/>
              </p:ext>
            </p:extLst>
          </p:nvPr>
        </p:nvGraphicFramePr>
        <p:xfrm>
          <a:off x="412775" y="1431600"/>
          <a:ext cx="11366449" cy="4327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8575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40EE-911C-1B78-AED7-D8BDE0C9B3D5}"/>
              </a:ext>
            </a:extLst>
          </p:cNvPr>
          <p:cNvSpPr>
            <a:spLocks noGrp="1"/>
          </p:cNvSpPr>
          <p:nvPr>
            <p:ph type="title"/>
          </p:nvPr>
        </p:nvSpPr>
        <p:spPr/>
        <p:txBody>
          <a:bodyPr>
            <a:normAutofit fontScale="90000"/>
          </a:bodyPr>
          <a:lstStyle/>
          <a:p>
            <a:r>
              <a:rPr lang="en-US" b="1"/>
              <a:t>What forms of regulation should be enforced on short-term rentals? </a:t>
            </a:r>
          </a:p>
        </p:txBody>
      </p:sp>
      <p:graphicFrame>
        <p:nvGraphicFramePr>
          <p:cNvPr id="3" name="Chart 2">
            <a:extLst>
              <a:ext uri="{FF2B5EF4-FFF2-40B4-BE49-F238E27FC236}">
                <a16:creationId xmlns:a16="http://schemas.microsoft.com/office/drawing/2014/main" id="{518EF7A9-E74F-5F14-9462-35EAD5073B46}"/>
              </a:ext>
            </a:extLst>
          </p:cNvPr>
          <p:cNvGraphicFramePr>
            <a:graphicFrameLocks/>
          </p:cNvGraphicFramePr>
          <p:nvPr>
            <p:extLst>
              <p:ext uri="{D42A27DB-BD31-4B8C-83A1-F6EECF244321}">
                <p14:modId xmlns:p14="http://schemas.microsoft.com/office/powerpoint/2010/main" val="1360366359"/>
              </p:ext>
            </p:extLst>
          </p:nvPr>
        </p:nvGraphicFramePr>
        <p:xfrm>
          <a:off x="471055" y="1431600"/>
          <a:ext cx="10999050" cy="4487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2471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94156E-9EE9-0C27-A77B-CBB8029584D4}"/>
              </a:ext>
            </a:extLst>
          </p:cNvPr>
          <p:cNvPicPr>
            <a:picLocks noChangeAspect="1"/>
          </p:cNvPicPr>
          <p:nvPr/>
        </p:nvPicPr>
        <p:blipFill rotWithShape="1">
          <a:blip r:embed="rId4"/>
          <a:srcRect l="11581"/>
          <a:stretch/>
        </p:blipFill>
        <p:spPr>
          <a:xfrm>
            <a:off x="0" y="344487"/>
            <a:ext cx="7285703" cy="976313"/>
          </a:xfrm>
          <a:prstGeom prst="rect">
            <a:avLst/>
          </a:prstGeom>
        </p:spPr>
      </p:pic>
      <p:sp>
        <p:nvSpPr>
          <p:cNvPr id="4" name="Title 1">
            <a:extLst>
              <a:ext uri="{FF2B5EF4-FFF2-40B4-BE49-F238E27FC236}">
                <a16:creationId xmlns:a16="http://schemas.microsoft.com/office/drawing/2014/main" id="{5CB10C9A-C44D-9D32-4CB8-32DBA426789D}"/>
              </a:ext>
            </a:extLst>
          </p:cNvPr>
          <p:cNvSpPr txBox="1">
            <a:spLocks/>
          </p:cNvSpPr>
          <p:nvPr/>
        </p:nvSpPr>
        <p:spPr>
          <a:xfrm>
            <a:off x="347870" y="277300"/>
            <a:ext cx="11264920" cy="90257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a:lstStyle>
          <a:p>
            <a:r>
              <a:rPr lang="en-US">
                <a:solidFill>
                  <a:schemeClr val="bg1"/>
                </a:solidFill>
              </a:rPr>
              <a:t>Agenda</a:t>
            </a:r>
          </a:p>
        </p:txBody>
      </p:sp>
      <p:graphicFrame>
        <p:nvGraphicFramePr>
          <p:cNvPr id="7" name="Diagram 6">
            <a:extLst>
              <a:ext uri="{FF2B5EF4-FFF2-40B4-BE49-F238E27FC236}">
                <a16:creationId xmlns:a16="http://schemas.microsoft.com/office/drawing/2014/main" id="{F4D70108-7481-1E7F-6535-71ECC1D63934}"/>
              </a:ext>
            </a:extLst>
          </p:cNvPr>
          <p:cNvGraphicFramePr/>
          <p:nvPr>
            <p:extLst>
              <p:ext uri="{D42A27DB-BD31-4B8C-83A1-F6EECF244321}">
                <p14:modId xmlns:p14="http://schemas.microsoft.com/office/powerpoint/2010/main" val="458884056"/>
              </p:ext>
            </p:extLst>
          </p:nvPr>
        </p:nvGraphicFramePr>
        <p:xfrm>
          <a:off x="347870" y="1426464"/>
          <a:ext cx="11429602" cy="4142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Arrow: Chevron 1">
            <a:extLst>
              <a:ext uri="{FF2B5EF4-FFF2-40B4-BE49-F238E27FC236}">
                <a16:creationId xmlns:a16="http://schemas.microsoft.com/office/drawing/2014/main" id="{F60D40FC-1DEC-64DB-DC3E-5C23DBCB2E4E}"/>
              </a:ext>
            </a:extLst>
          </p:cNvPr>
          <p:cNvSpPr/>
          <p:nvPr/>
        </p:nvSpPr>
        <p:spPr>
          <a:xfrm rot="5400000">
            <a:off x="958664" y="1656210"/>
            <a:ext cx="535130" cy="1366404"/>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Arrow: Chevron 4">
            <a:extLst>
              <a:ext uri="{FF2B5EF4-FFF2-40B4-BE49-F238E27FC236}">
                <a16:creationId xmlns:a16="http://schemas.microsoft.com/office/drawing/2014/main" id="{A2F5F9A2-C932-A063-D1C5-E2CAF7849C74}"/>
              </a:ext>
            </a:extLst>
          </p:cNvPr>
          <p:cNvSpPr/>
          <p:nvPr/>
        </p:nvSpPr>
        <p:spPr>
          <a:xfrm rot="16200000">
            <a:off x="958664" y="4016085"/>
            <a:ext cx="535130" cy="1366404"/>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483560405"/>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94156E-9EE9-0C27-A77B-CBB8029584D4}"/>
              </a:ext>
            </a:extLst>
          </p:cNvPr>
          <p:cNvPicPr>
            <a:picLocks noChangeAspect="1"/>
          </p:cNvPicPr>
          <p:nvPr/>
        </p:nvPicPr>
        <p:blipFill rotWithShape="1">
          <a:blip r:embed="rId4"/>
          <a:srcRect l="11581"/>
          <a:stretch/>
        </p:blipFill>
        <p:spPr>
          <a:xfrm>
            <a:off x="0" y="319087"/>
            <a:ext cx="9414164" cy="976313"/>
          </a:xfrm>
          <a:prstGeom prst="rect">
            <a:avLst/>
          </a:prstGeom>
        </p:spPr>
      </p:pic>
      <p:sp>
        <p:nvSpPr>
          <p:cNvPr id="4" name="Title 1">
            <a:extLst>
              <a:ext uri="{FF2B5EF4-FFF2-40B4-BE49-F238E27FC236}">
                <a16:creationId xmlns:a16="http://schemas.microsoft.com/office/drawing/2014/main" id="{5CB10C9A-C44D-9D32-4CB8-32DBA426789D}"/>
              </a:ext>
            </a:extLst>
          </p:cNvPr>
          <p:cNvSpPr txBox="1">
            <a:spLocks/>
          </p:cNvSpPr>
          <p:nvPr/>
        </p:nvSpPr>
        <p:spPr>
          <a:xfrm>
            <a:off x="347870" y="277300"/>
            <a:ext cx="11264920" cy="90257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a:lstStyle>
          <a:p>
            <a:r>
              <a:rPr lang="en-US">
                <a:solidFill>
                  <a:schemeClr val="bg1"/>
                </a:solidFill>
              </a:rPr>
              <a:t>Housing Type Preferences</a:t>
            </a:r>
          </a:p>
        </p:txBody>
      </p:sp>
      <p:grpSp>
        <p:nvGrpSpPr>
          <p:cNvPr id="6" name="Group 5">
            <a:extLst>
              <a:ext uri="{FF2B5EF4-FFF2-40B4-BE49-F238E27FC236}">
                <a16:creationId xmlns:a16="http://schemas.microsoft.com/office/drawing/2014/main" id="{17A76063-0B7B-E0FC-A53A-6AA3F78FCAFE}"/>
              </a:ext>
            </a:extLst>
          </p:cNvPr>
          <p:cNvGrpSpPr/>
          <p:nvPr/>
        </p:nvGrpSpPr>
        <p:grpSpPr>
          <a:xfrm>
            <a:off x="347870" y="1426464"/>
            <a:ext cx="11429602" cy="4142232"/>
            <a:chOff x="347870" y="1426464"/>
            <a:chExt cx="11429602" cy="4142232"/>
          </a:xfrm>
        </p:grpSpPr>
        <p:graphicFrame>
          <p:nvGraphicFramePr>
            <p:cNvPr id="7" name="Diagram 6">
              <a:extLst>
                <a:ext uri="{FF2B5EF4-FFF2-40B4-BE49-F238E27FC236}">
                  <a16:creationId xmlns:a16="http://schemas.microsoft.com/office/drawing/2014/main" id="{F4D70108-7481-1E7F-6535-71ECC1D63934}"/>
                </a:ext>
              </a:extLst>
            </p:cNvPr>
            <p:cNvGraphicFramePr/>
            <p:nvPr>
              <p:extLst>
                <p:ext uri="{D42A27DB-BD31-4B8C-83A1-F6EECF244321}">
                  <p14:modId xmlns:p14="http://schemas.microsoft.com/office/powerpoint/2010/main" val="2210214915"/>
                </p:ext>
              </p:extLst>
            </p:nvPr>
          </p:nvGraphicFramePr>
          <p:xfrm>
            <a:off x="347870" y="1426464"/>
            <a:ext cx="11429602" cy="4142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Arrow: Chevron 1">
              <a:extLst>
                <a:ext uri="{FF2B5EF4-FFF2-40B4-BE49-F238E27FC236}">
                  <a16:creationId xmlns:a16="http://schemas.microsoft.com/office/drawing/2014/main" id="{D412AAAB-0932-E8F7-B862-BA623B8748C0}"/>
                </a:ext>
              </a:extLst>
            </p:cNvPr>
            <p:cNvSpPr/>
            <p:nvPr/>
          </p:nvSpPr>
          <p:spPr>
            <a:xfrm rot="5400000">
              <a:off x="6731022" y="1485903"/>
              <a:ext cx="535130" cy="1366404"/>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Arrow: Chevron 4">
              <a:extLst>
                <a:ext uri="{FF2B5EF4-FFF2-40B4-BE49-F238E27FC236}">
                  <a16:creationId xmlns:a16="http://schemas.microsoft.com/office/drawing/2014/main" id="{582AE481-C43D-EC91-C02E-43D8BEA7C292}"/>
                </a:ext>
              </a:extLst>
            </p:cNvPr>
            <p:cNvSpPr/>
            <p:nvPr/>
          </p:nvSpPr>
          <p:spPr>
            <a:xfrm rot="16200000">
              <a:off x="6731022" y="4142512"/>
              <a:ext cx="535130" cy="1366404"/>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spTree>
    <p:extLst>
      <p:ext uri="{BB962C8B-B14F-4D97-AF65-F5344CB8AC3E}">
        <p14:creationId xmlns:p14="http://schemas.microsoft.com/office/powerpoint/2010/main" val="461882849"/>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7E8C0D-A7A6-E4F8-2028-329A37187716}"/>
              </a:ext>
            </a:extLst>
          </p:cNvPr>
          <p:cNvSpPr>
            <a:spLocks noGrp="1"/>
          </p:cNvSpPr>
          <p:nvPr>
            <p:ph type="title"/>
          </p:nvPr>
        </p:nvSpPr>
        <p:spPr>
          <a:xfrm>
            <a:off x="434162" y="365126"/>
            <a:ext cx="11757837" cy="586981"/>
          </a:xfrm>
        </p:spPr>
        <p:txBody>
          <a:bodyPr>
            <a:normAutofit fontScale="90000"/>
          </a:bodyPr>
          <a:lstStyle/>
          <a:p>
            <a:r>
              <a:rPr lang="en-US" sz="4000" b="1" i="0" u="none" strike="noStrike">
                <a:solidFill>
                  <a:srgbClr val="292D3D"/>
                </a:solidFill>
                <a:effectLst/>
                <a:latin typeface="Futura"/>
              </a:rPr>
              <a:t>Geographic</a:t>
            </a:r>
            <a:r>
              <a:rPr lang="en-US" sz="4000" b="1" i="0" u="none" strike="noStrike">
                <a:solidFill>
                  <a:srgbClr val="292D3D"/>
                </a:solidFill>
                <a:effectLst/>
                <a:latin typeface="AvenirNext LT Pro Regular" panose="020B0504020202020204" pitchFamily="34" charset="0"/>
              </a:rPr>
              <a:t> </a:t>
            </a:r>
            <a:r>
              <a:rPr lang="en-US" sz="4000" b="1" i="0" u="none" strike="noStrike">
                <a:solidFill>
                  <a:srgbClr val="292D3D"/>
                </a:solidFill>
                <a:effectLst/>
                <a:latin typeface="Futura"/>
              </a:rPr>
              <a:t>preferences for housing types</a:t>
            </a:r>
            <a:endParaRPr lang="en-US" sz="7200"/>
          </a:p>
        </p:txBody>
      </p:sp>
      <p:sp>
        <p:nvSpPr>
          <p:cNvPr id="6" name="TextBox 1">
            <a:extLst>
              <a:ext uri="{FF2B5EF4-FFF2-40B4-BE49-F238E27FC236}">
                <a16:creationId xmlns:a16="http://schemas.microsoft.com/office/drawing/2014/main" id="{A253B37A-B4EC-7850-DD68-80E32074C627}"/>
              </a:ext>
            </a:extLst>
          </p:cNvPr>
          <p:cNvSpPr txBox="1"/>
          <p:nvPr/>
        </p:nvSpPr>
        <p:spPr>
          <a:xfrm>
            <a:off x="434162" y="952107"/>
            <a:ext cx="11044088" cy="101566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latin typeface="+mj-lt"/>
                <a:ea typeface="+mj-ea"/>
                <a:cs typeface="+mj-cs"/>
              </a:rPr>
              <a:t>Respondents were asked what housing types would be most suitable for various neighborhoods throughout </a:t>
            </a:r>
            <a:r>
              <a:rPr lang="en-US" sz="2000" b="1">
                <a:solidFill>
                  <a:srgbClr val="292D3D"/>
                </a:solidFill>
                <a:latin typeface="Futura"/>
                <a:ea typeface="+mj-ea"/>
                <a:cs typeface="+mj-cs"/>
              </a:rPr>
              <a:t>the KGB</a:t>
            </a:r>
            <a:r>
              <a:rPr lang="en-US" sz="2000" b="1">
                <a:latin typeface="+mj-lt"/>
                <a:ea typeface="+mj-ea"/>
                <a:cs typeface="+mj-cs"/>
              </a:rPr>
              <a:t>. The questions were accompanied by proto-typical renderings of such housing types: </a:t>
            </a:r>
          </a:p>
        </p:txBody>
      </p:sp>
      <p:pic>
        <p:nvPicPr>
          <p:cNvPr id="7" name="Graphic 6" descr="Settings with solid fill">
            <a:extLst>
              <a:ext uri="{FF2B5EF4-FFF2-40B4-BE49-F238E27FC236}">
                <a16:creationId xmlns:a16="http://schemas.microsoft.com/office/drawing/2014/main" id="{84437C5A-75C5-9E77-5E63-690426D272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4989" y="2152315"/>
            <a:ext cx="3003261" cy="3003261"/>
          </a:xfrm>
          <a:prstGeom prst="rect">
            <a:avLst/>
          </a:prstGeom>
        </p:spPr>
      </p:pic>
      <p:sp>
        <p:nvSpPr>
          <p:cNvPr id="8" name="Content Placeholder 2">
            <a:extLst>
              <a:ext uri="{FF2B5EF4-FFF2-40B4-BE49-F238E27FC236}">
                <a16:creationId xmlns:a16="http://schemas.microsoft.com/office/drawing/2014/main" id="{8DD77E87-FB30-6758-8AB9-52712178071C}"/>
              </a:ext>
            </a:extLst>
          </p:cNvPr>
          <p:cNvSpPr txBox="1">
            <a:spLocks/>
          </p:cNvSpPr>
          <p:nvPr/>
        </p:nvSpPr>
        <p:spPr>
          <a:xfrm>
            <a:off x="434162" y="2152315"/>
            <a:ext cx="8405036" cy="4621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sz="1800">
                <a:latin typeface="AvenirNext LT Pro Regular" panose="020B0504020202020204" pitchFamily="34" charset="0"/>
                <a:ea typeface="Calibri" panose="020F0502020204030204" pitchFamily="34" charset="0"/>
                <a:cs typeface="Times New Roman" panose="02020603050405020304" pitchFamily="18" charset="0"/>
              </a:rPr>
              <a:t>Large lot single-family neighborhoods (</a:t>
            </a:r>
            <a:r>
              <a:rPr lang="en-US" sz="1800">
                <a:latin typeface="AvenirNext LT Pro Regular" panose="020B0504020202020204" pitchFamily="34" charset="0"/>
                <a:ea typeface="Trebuchet MS" panose="020B0603020202020204" pitchFamily="34" charset="0"/>
                <a:cs typeface="Times New Roman" panose="02020603050405020304" pitchFamily="18" charset="0"/>
              </a:rPr>
              <a:t>half-acre lots and above</a:t>
            </a:r>
            <a:r>
              <a:rPr lang="en-US" sz="1800">
                <a:latin typeface="AvenirNext LT Pro Regular" panose="020B0504020202020204" pitchFamily="34" charset="0"/>
                <a:ea typeface="Calibri" panose="020F0502020204030204" pitchFamily="34" charset="0"/>
                <a:cs typeface="Times New Roman" panose="02020603050405020304" pitchFamily="18" charset="0"/>
              </a:rPr>
              <a:t>)</a:t>
            </a:r>
          </a:p>
          <a:p>
            <a:pPr>
              <a:lnSpc>
                <a:spcPct val="150000"/>
              </a:lnSpc>
              <a:spcBef>
                <a:spcPts val="0"/>
              </a:spcBef>
            </a:pPr>
            <a:r>
              <a:rPr lang="en-US" sz="1800">
                <a:latin typeface="AvenirNext LT Pro Regular" panose="020B0504020202020204" pitchFamily="34" charset="0"/>
                <a:ea typeface="Calibri" panose="020F0502020204030204" pitchFamily="34" charset="0"/>
                <a:cs typeface="Times New Roman" panose="02020603050405020304" pitchFamily="18" charset="0"/>
              </a:rPr>
              <a:t>Moderately sized single-family neighborhoods (</a:t>
            </a:r>
            <a:r>
              <a:rPr lang="en-US" sz="1800">
                <a:latin typeface="AvenirNext LT Pro Regular" panose="020B0504020202020204" pitchFamily="34" charset="0"/>
                <a:ea typeface="Trebuchet MS" panose="020B0603020202020204" pitchFamily="34" charset="0"/>
                <a:cs typeface="Times New Roman" panose="02020603050405020304" pitchFamily="18" charset="0"/>
              </a:rPr>
              <a:t>quarter-acre to half-acre lots)</a:t>
            </a:r>
            <a:endParaRPr lang="en-US" sz="1800">
              <a:latin typeface="AvenirNext LT Pro Regular" panose="020B050402020202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1800">
                <a:latin typeface="AvenirNext LT Pro Regular" panose="020B0504020202020204" pitchFamily="34" charset="0"/>
                <a:ea typeface="Calibri" panose="020F0502020204030204" pitchFamily="34" charset="0"/>
                <a:cs typeface="Times New Roman" panose="02020603050405020304" pitchFamily="18" charset="0"/>
              </a:rPr>
              <a:t>Urban-density single-family neighborhoods (</a:t>
            </a:r>
            <a:r>
              <a:rPr lang="en-US" sz="1800">
                <a:latin typeface="AvenirNext LT Pro Regular" panose="020B0504020202020204" pitchFamily="34" charset="0"/>
                <a:ea typeface="Trebuchet MS" panose="020B0603020202020204" pitchFamily="34" charset="0"/>
                <a:cs typeface="Times New Roman" panose="02020603050405020304" pitchFamily="18" charset="0"/>
              </a:rPr>
              <a:t>lots of 6,500 sq. ft and below)</a:t>
            </a:r>
          </a:p>
          <a:p>
            <a:pPr>
              <a:lnSpc>
                <a:spcPct val="150000"/>
              </a:lnSpc>
              <a:spcBef>
                <a:spcPts val="0"/>
              </a:spcBef>
            </a:pPr>
            <a:r>
              <a:rPr lang="en-US" sz="1800">
                <a:latin typeface="AvenirNext LT Pro Regular" panose="020B0504020202020204" pitchFamily="34" charset="0"/>
                <a:ea typeface="Calibri" panose="020F0502020204030204" pitchFamily="34" charset="0"/>
                <a:cs typeface="Times New Roman" panose="02020603050405020304" pitchFamily="18" charset="0"/>
              </a:rPr>
              <a:t>Areas on or just behind commercial corridors </a:t>
            </a:r>
          </a:p>
          <a:p>
            <a:pPr>
              <a:lnSpc>
                <a:spcPct val="150000"/>
              </a:lnSpc>
              <a:spcBef>
                <a:spcPts val="0"/>
              </a:spcBef>
            </a:pPr>
            <a:r>
              <a:rPr lang="en-US" sz="1800">
                <a:latin typeface="AvenirNext LT Pro Regular" panose="020B0504020202020204" pitchFamily="34" charset="0"/>
                <a:ea typeface="Calibri" panose="020F0502020204030204" pitchFamily="34" charset="0"/>
                <a:cs typeface="Times New Roman" panose="02020603050405020304" pitchFamily="18" charset="0"/>
              </a:rPr>
              <a:t>Around low-density multi-family housing (such as duplexes and townhomes)</a:t>
            </a:r>
          </a:p>
          <a:p>
            <a:pPr>
              <a:lnSpc>
                <a:spcPct val="150000"/>
              </a:lnSpc>
              <a:spcBef>
                <a:spcPts val="0"/>
              </a:spcBef>
            </a:pPr>
            <a:r>
              <a:rPr lang="en-US" sz="1800">
                <a:latin typeface="AvenirNext LT Pro Regular" panose="020B0504020202020204" pitchFamily="34" charset="0"/>
                <a:ea typeface="Calibri" panose="020F0502020204030204" pitchFamily="34" charset="0"/>
                <a:cs typeface="Times New Roman" panose="02020603050405020304" pitchFamily="18" charset="0"/>
              </a:rPr>
              <a:t>High-density apartment areas</a:t>
            </a:r>
          </a:p>
          <a:p>
            <a:pPr>
              <a:lnSpc>
                <a:spcPct val="150000"/>
              </a:lnSpc>
              <a:spcBef>
                <a:spcPts val="0"/>
              </a:spcBef>
            </a:pPr>
            <a:r>
              <a:rPr lang="en-US" sz="1800">
                <a:latin typeface="AvenirNext LT Pro Regular" panose="020B0504020202020204" pitchFamily="34" charset="0"/>
                <a:ea typeface="Calibri" panose="020F0502020204030204" pitchFamily="34" charset="0"/>
                <a:cs typeface="Times New Roman" panose="02020603050405020304" pitchFamily="18" charset="0"/>
              </a:rPr>
              <a:t>Everywhere </a:t>
            </a:r>
          </a:p>
          <a:p>
            <a:pPr>
              <a:lnSpc>
                <a:spcPct val="150000"/>
              </a:lnSpc>
              <a:spcBef>
                <a:spcPts val="0"/>
              </a:spcBef>
            </a:pPr>
            <a:r>
              <a:rPr lang="en-US" sz="1800">
                <a:latin typeface="AvenirNext LT Pro Regular" panose="020B0504020202020204" pitchFamily="34" charset="0"/>
                <a:ea typeface="Calibri" panose="020F0502020204030204" pitchFamily="34" charset="0"/>
                <a:cs typeface="Times New Roman" panose="02020603050405020304" pitchFamily="18" charset="0"/>
              </a:rPr>
              <a:t>Nowhere</a:t>
            </a:r>
          </a:p>
          <a:p>
            <a:pPr>
              <a:lnSpc>
                <a:spcPct val="150000"/>
              </a:lnSpc>
            </a:pPr>
            <a:endParaRPr lang="en-US" sz="1800"/>
          </a:p>
        </p:txBody>
      </p:sp>
    </p:spTree>
    <p:extLst>
      <p:ext uri="{BB962C8B-B14F-4D97-AF65-F5344CB8AC3E}">
        <p14:creationId xmlns:p14="http://schemas.microsoft.com/office/powerpoint/2010/main" val="1652783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67808-34A8-2348-236D-75367870AC61}"/>
              </a:ext>
            </a:extLst>
          </p:cNvPr>
          <p:cNvSpPr>
            <a:spLocks noGrp="1"/>
          </p:cNvSpPr>
          <p:nvPr>
            <p:ph type="title"/>
          </p:nvPr>
        </p:nvSpPr>
        <p:spPr>
          <a:xfrm>
            <a:off x="452608" y="95576"/>
            <a:ext cx="11286783" cy="1066474"/>
          </a:xfrm>
        </p:spPr>
        <p:txBody>
          <a:bodyPr>
            <a:noAutofit/>
          </a:bodyPr>
          <a:lstStyle/>
          <a:p>
            <a:r>
              <a:rPr lang="en-US" sz="2800" b="1"/>
              <a:t>What type of neighborhoods in the KGB would be most suitable for the </a:t>
            </a:r>
            <a:r>
              <a:rPr lang="en-US" sz="2800" b="1" i="1"/>
              <a:t>multifamily/apartment </a:t>
            </a:r>
            <a:r>
              <a:rPr lang="en-US" sz="2800" b="1"/>
              <a:t>housing type?</a:t>
            </a:r>
          </a:p>
        </p:txBody>
      </p:sp>
      <p:sp>
        <p:nvSpPr>
          <p:cNvPr id="4" name="TextBox 1">
            <a:extLst>
              <a:ext uri="{FF2B5EF4-FFF2-40B4-BE49-F238E27FC236}">
                <a16:creationId xmlns:a16="http://schemas.microsoft.com/office/drawing/2014/main" id="{BBE601F5-369C-772A-6E00-6E75CBCA8260}"/>
              </a:ext>
            </a:extLst>
          </p:cNvPr>
          <p:cNvSpPr txBox="1"/>
          <p:nvPr/>
        </p:nvSpPr>
        <p:spPr>
          <a:xfrm>
            <a:off x="1663700" y="5274000"/>
            <a:ext cx="12446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latin typeface="AvenirNext LT Pro Regular" panose="020B0504020202020204" pitchFamily="34" charset="0"/>
              </a:rPr>
              <a:t> N = 769</a:t>
            </a:r>
          </a:p>
        </p:txBody>
      </p:sp>
      <p:graphicFrame>
        <p:nvGraphicFramePr>
          <p:cNvPr id="7" name="Chart 6">
            <a:extLst>
              <a:ext uri="{FF2B5EF4-FFF2-40B4-BE49-F238E27FC236}">
                <a16:creationId xmlns:a16="http://schemas.microsoft.com/office/drawing/2014/main" id="{7E5693AA-DD65-8A81-BB00-20A715C34E5B}"/>
              </a:ext>
            </a:extLst>
          </p:cNvPr>
          <p:cNvGraphicFramePr>
            <a:graphicFrameLocks/>
          </p:cNvGraphicFramePr>
          <p:nvPr>
            <p:extLst>
              <p:ext uri="{D42A27DB-BD31-4B8C-83A1-F6EECF244321}">
                <p14:modId xmlns:p14="http://schemas.microsoft.com/office/powerpoint/2010/main" val="1799390724"/>
              </p:ext>
            </p:extLst>
          </p:nvPr>
        </p:nvGraphicFramePr>
        <p:xfrm>
          <a:off x="266699" y="1431600"/>
          <a:ext cx="11454245" cy="441675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96FAB4E3-EDEB-0995-DC88-B116DF1185E0}"/>
              </a:ext>
            </a:extLst>
          </p:cNvPr>
          <p:cNvPicPr>
            <a:picLocks noChangeAspect="1"/>
          </p:cNvPicPr>
          <p:nvPr/>
        </p:nvPicPr>
        <p:blipFill>
          <a:blip r:embed="rId4"/>
          <a:stretch>
            <a:fillRect/>
          </a:stretch>
        </p:blipFill>
        <p:spPr>
          <a:xfrm>
            <a:off x="7990116" y="1280099"/>
            <a:ext cx="3458686" cy="1689463"/>
          </a:xfrm>
          <a:prstGeom prst="rect">
            <a:avLst/>
          </a:prstGeom>
        </p:spPr>
      </p:pic>
    </p:spTree>
    <p:extLst>
      <p:ext uri="{BB962C8B-B14F-4D97-AF65-F5344CB8AC3E}">
        <p14:creationId xmlns:p14="http://schemas.microsoft.com/office/powerpoint/2010/main" val="2246137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6FC1-B12D-FCEA-5A40-45E1C52E569C}"/>
              </a:ext>
            </a:extLst>
          </p:cNvPr>
          <p:cNvSpPr>
            <a:spLocks noGrp="1"/>
          </p:cNvSpPr>
          <p:nvPr>
            <p:ph type="title"/>
          </p:nvPr>
        </p:nvSpPr>
        <p:spPr/>
        <p:txBody>
          <a:bodyPr>
            <a:noAutofit/>
          </a:bodyPr>
          <a:lstStyle/>
          <a:p>
            <a:r>
              <a:rPr lang="en-US" sz="2800" b="1"/>
              <a:t>What type of neighborhoods in the KGB would be most suitable for the </a:t>
            </a:r>
            <a:r>
              <a:rPr lang="en-US" sz="2800" b="1" i="1"/>
              <a:t>duplex and triplex </a:t>
            </a:r>
            <a:r>
              <a:rPr lang="en-US" sz="2800" b="1"/>
              <a:t>housing type?</a:t>
            </a:r>
          </a:p>
        </p:txBody>
      </p:sp>
      <p:sp>
        <p:nvSpPr>
          <p:cNvPr id="5" name="TextBox 4">
            <a:extLst>
              <a:ext uri="{FF2B5EF4-FFF2-40B4-BE49-F238E27FC236}">
                <a16:creationId xmlns:a16="http://schemas.microsoft.com/office/drawing/2014/main" id="{68F528C0-D1F3-62C0-E8C7-94387A947BBA}"/>
              </a:ext>
            </a:extLst>
          </p:cNvPr>
          <p:cNvSpPr txBox="1"/>
          <p:nvPr/>
        </p:nvSpPr>
        <p:spPr>
          <a:xfrm>
            <a:off x="1346200" y="5087846"/>
            <a:ext cx="1803400" cy="338554"/>
          </a:xfrm>
          <a:prstGeom prst="rect">
            <a:avLst/>
          </a:prstGeom>
          <a:noFill/>
        </p:spPr>
        <p:txBody>
          <a:bodyPr wrap="square" rtlCol="0">
            <a:spAutoFit/>
          </a:bodyPr>
          <a:lstStyle/>
          <a:p>
            <a:r>
              <a:rPr lang="en-US" sz="1600">
                <a:latin typeface="AvenirNext LT Pro Regular" panose="020B0504020202020204" pitchFamily="34" charset="0"/>
              </a:rPr>
              <a:t>N = 792</a:t>
            </a:r>
          </a:p>
        </p:txBody>
      </p:sp>
      <p:graphicFrame>
        <p:nvGraphicFramePr>
          <p:cNvPr id="7" name="Chart 6">
            <a:extLst>
              <a:ext uri="{FF2B5EF4-FFF2-40B4-BE49-F238E27FC236}">
                <a16:creationId xmlns:a16="http://schemas.microsoft.com/office/drawing/2014/main" id="{017BCA56-501B-FA45-3869-47D7E4B5C5FB}"/>
              </a:ext>
            </a:extLst>
          </p:cNvPr>
          <p:cNvGraphicFramePr>
            <a:graphicFrameLocks/>
          </p:cNvGraphicFramePr>
          <p:nvPr>
            <p:extLst>
              <p:ext uri="{D42A27DB-BD31-4B8C-83A1-F6EECF244321}">
                <p14:modId xmlns:p14="http://schemas.microsoft.com/office/powerpoint/2010/main" val="3947798999"/>
              </p:ext>
            </p:extLst>
          </p:nvPr>
        </p:nvGraphicFramePr>
        <p:xfrm>
          <a:off x="471055" y="1431600"/>
          <a:ext cx="10806545" cy="44739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33CADFDC-BC8F-9159-868E-8C1C416BADD2}"/>
              </a:ext>
            </a:extLst>
          </p:cNvPr>
          <p:cNvPicPr>
            <a:picLocks noChangeAspect="1"/>
          </p:cNvPicPr>
          <p:nvPr/>
        </p:nvPicPr>
        <p:blipFill>
          <a:blip r:embed="rId4"/>
          <a:stretch>
            <a:fillRect/>
          </a:stretch>
        </p:blipFill>
        <p:spPr>
          <a:xfrm>
            <a:off x="8216726" y="3521644"/>
            <a:ext cx="3729077" cy="1861041"/>
          </a:xfrm>
          <a:prstGeom prst="rect">
            <a:avLst/>
          </a:prstGeom>
        </p:spPr>
      </p:pic>
    </p:spTree>
    <p:extLst>
      <p:ext uri="{BB962C8B-B14F-4D97-AF65-F5344CB8AC3E}">
        <p14:creationId xmlns:p14="http://schemas.microsoft.com/office/powerpoint/2010/main" val="2985333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19EF-4F82-9200-7A16-E72C47214162}"/>
              </a:ext>
            </a:extLst>
          </p:cNvPr>
          <p:cNvSpPr>
            <a:spLocks noGrp="1"/>
          </p:cNvSpPr>
          <p:nvPr>
            <p:ph type="title"/>
          </p:nvPr>
        </p:nvSpPr>
        <p:spPr>
          <a:xfrm>
            <a:off x="317526" y="145432"/>
            <a:ext cx="11556947" cy="1066474"/>
          </a:xfrm>
        </p:spPr>
        <p:txBody>
          <a:bodyPr>
            <a:noAutofit/>
          </a:bodyPr>
          <a:lstStyle/>
          <a:p>
            <a:r>
              <a:rPr lang="en-US" sz="2800" b="1"/>
              <a:t>What type of neighborhoods in the KGB would be most suitable for the </a:t>
            </a:r>
            <a:r>
              <a:rPr lang="en-US" sz="2800" b="1" i="1"/>
              <a:t>manufactured home community </a:t>
            </a:r>
            <a:r>
              <a:rPr lang="en-US" sz="2800" b="1"/>
              <a:t>housing type?</a:t>
            </a:r>
          </a:p>
        </p:txBody>
      </p:sp>
      <p:sp>
        <p:nvSpPr>
          <p:cNvPr id="4" name="TextBox 1">
            <a:extLst>
              <a:ext uri="{FF2B5EF4-FFF2-40B4-BE49-F238E27FC236}">
                <a16:creationId xmlns:a16="http://schemas.microsoft.com/office/drawing/2014/main" id="{D6F62586-5E8E-7E6B-353F-B702A78E7571}"/>
              </a:ext>
            </a:extLst>
          </p:cNvPr>
          <p:cNvSpPr txBox="1"/>
          <p:nvPr/>
        </p:nvSpPr>
        <p:spPr>
          <a:xfrm>
            <a:off x="800100" y="5384838"/>
            <a:ext cx="1104900" cy="165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latin typeface="AvenirNext LT Pro Regular" panose="020B0504020202020204" pitchFamily="34" charset="0"/>
              </a:rPr>
              <a:t>N = 757</a:t>
            </a:r>
          </a:p>
        </p:txBody>
      </p:sp>
      <p:graphicFrame>
        <p:nvGraphicFramePr>
          <p:cNvPr id="6" name="Chart 5">
            <a:extLst>
              <a:ext uri="{FF2B5EF4-FFF2-40B4-BE49-F238E27FC236}">
                <a16:creationId xmlns:a16="http://schemas.microsoft.com/office/drawing/2014/main" id="{88E37949-649B-25A1-1C99-0E0D51146868}"/>
              </a:ext>
            </a:extLst>
          </p:cNvPr>
          <p:cNvGraphicFramePr>
            <a:graphicFrameLocks/>
          </p:cNvGraphicFramePr>
          <p:nvPr>
            <p:extLst>
              <p:ext uri="{D42A27DB-BD31-4B8C-83A1-F6EECF244321}">
                <p14:modId xmlns:p14="http://schemas.microsoft.com/office/powerpoint/2010/main" val="2939807711"/>
              </p:ext>
            </p:extLst>
          </p:nvPr>
        </p:nvGraphicFramePr>
        <p:xfrm>
          <a:off x="317525" y="1473162"/>
          <a:ext cx="11420819" cy="4451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5616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D829-C6A4-72C0-94A6-288BCD0F315E}"/>
              </a:ext>
            </a:extLst>
          </p:cNvPr>
          <p:cNvSpPr>
            <a:spLocks noGrp="1"/>
          </p:cNvSpPr>
          <p:nvPr>
            <p:ph type="title"/>
          </p:nvPr>
        </p:nvSpPr>
        <p:spPr/>
        <p:txBody>
          <a:bodyPr>
            <a:noAutofit/>
          </a:bodyPr>
          <a:lstStyle/>
          <a:p>
            <a:r>
              <a:rPr lang="en-US" sz="2800" b="1"/>
              <a:t>What type of neighborhoods in the KGB would be most suitable for the </a:t>
            </a:r>
            <a:r>
              <a:rPr lang="en-US" sz="2800" b="1" i="1"/>
              <a:t>accessory dwelling unit (ADU) </a:t>
            </a:r>
            <a:r>
              <a:rPr lang="en-US" sz="2800" b="1"/>
              <a:t>housing type?</a:t>
            </a:r>
          </a:p>
        </p:txBody>
      </p:sp>
      <p:sp>
        <p:nvSpPr>
          <p:cNvPr id="4" name="TextBox 1">
            <a:extLst>
              <a:ext uri="{FF2B5EF4-FFF2-40B4-BE49-F238E27FC236}">
                <a16:creationId xmlns:a16="http://schemas.microsoft.com/office/drawing/2014/main" id="{24D6327A-6F60-429A-8273-4A21E00E8DFA}"/>
              </a:ext>
            </a:extLst>
          </p:cNvPr>
          <p:cNvSpPr txBox="1"/>
          <p:nvPr/>
        </p:nvSpPr>
        <p:spPr>
          <a:xfrm>
            <a:off x="1670050" y="5099049"/>
            <a:ext cx="1003300" cy="3175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latin typeface="AvenirNext LT Pro Regular" panose="020B0504020202020204" pitchFamily="34" charset="0"/>
              </a:rPr>
              <a:t>N = 741</a:t>
            </a:r>
          </a:p>
        </p:txBody>
      </p:sp>
      <p:graphicFrame>
        <p:nvGraphicFramePr>
          <p:cNvPr id="6" name="Chart 5">
            <a:extLst>
              <a:ext uri="{FF2B5EF4-FFF2-40B4-BE49-F238E27FC236}">
                <a16:creationId xmlns:a16="http://schemas.microsoft.com/office/drawing/2014/main" id="{D3EA74F0-3AAF-E8A3-E05A-74874C76325A}"/>
              </a:ext>
            </a:extLst>
          </p:cNvPr>
          <p:cNvGraphicFramePr>
            <a:graphicFrameLocks/>
          </p:cNvGraphicFramePr>
          <p:nvPr>
            <p:extLst>
              <p:ext uri="{D42A27DB-BD31-4B8C-83A1-F6EECF244321}">
                <p14:modId xmlns:p14="http://schemas.microsoft.com/office/powerpoint/2010/main" val="3950939898"/>
              </p:ext>
            </p:extLst>
          </p:nvPr>
        </p:nvGraphicFramePr>
        <p:xfrm>
          <a:off x="434162" y="1600200"/>
          <a:ext cx="11017104" cy="4324350"/>
        </p:xfrm>
        <a:graphic>
          <a:graphicData uri="http://schemas.openxmlformats.org/drawingml/2006/chart">
            <c:chart xmlns:c="http://schemas.openxmlformats.org/drawingml/2006/chart" xmlns:r="http://schemas.openxmlformats.org/officeDocument/2006/relationships" r:id="rId3"/>
          </a:graphicData>
        </a:graphic>
      </p:graphicFrame>
      <p:pic>
        <p:nvPicPr>
          <p:cNvPr id="7" name="chart">
            <a:extLst>
              <a:ext uri="{FF2B5EF4-FFF2-40B4-BE49-F238E27FC236}">
                <a16:creationId xmlns:a16="http://schemas.microsoft.com/office/drawing/2014/main" id="{01B768BE-352E-76F8-082A-5171DAF9361D}"/>
              </a:ext>
            </a:extLst>
          </p:cNvPr>
          <p:cNvPicPr>
            <a:picLocks noChangeAspect="1"/>
          </p:cNvPicPr>
          <p:nvPr/>
        </p:nvPicPr>
        <p:blipFill>
          <a:blip r:embed="rId4"/>
          <a:stretch>
            <a:fillRect/>
          </a:stretch>
        </p:blipFill>
        <p:spPr>
          <a:xfrm>
            <a:off x="9543219" y="2255906"/>
            <a:ext cx="2462212" cy="2027212"/>
          </a:xfrm>
          <a:prstGeom prst="rect">
            <a:avLst/>
          </a:prstGeom>
        </p:spPr>
      </p:pic>
    </p:spTree>
    <p:extLst>
      <p:ext uri="{BB962C8B-B14F-4D97-AF65-F5344CB8AC3E}">
        <p14:creationId xmlns:p14="http://schemas.microsoft.com/office/powerpoint/2010/main" val="627662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7A76063-0B7B-E0FC-A53A-6AA3F78FCAFE}"/>
              </a:ext>
            </a:extLst>
          </p:cNvPr>
          <p:cNvGrpSpPr/>
          <p:nvPr/>
        </p:nvGrpSpPr>
        <p:grpSpPr>
          <a:xfrm>
            <a:off x="347870" y="1426464"/>
            <a:ext cx="11429602" cy="4142232"/>
            <a:chOff x="347870" y="1426464"/>
            <a:chExt cx="11429602" cy="4142232"/>
          </a:xfrm>
        </p:grpSpPr>
        <p:graphicFrame>
          <p:nvGraphicFramePr>
            <p:cNvPr id="7" name="Diagram 6">
              <a:extLst>
                <a:ext uri="{FF2B5EF4-FFF2-40B4-BE49-F238E27FC236}">
                  <a16:creationId xmlns:a16="http://schemas.microsoft.com/office/drawing/2014/main" id="{F4D70108-7481-1E7F-6535-71ECC1D63934}"/>
                </a:ext>
              </a:extLst>
            </p:cNvPr>
            <p:cNvGraphicFramePr/>
            <p:nvPr>
              <p:extLst>
                <p:ext uri="{D42A27DB-BD31-4B8C-83A1-F6EECF244321}">
                  <p14:modId xmlns:p14="http://schemas.microsoft.com/office/powerpoint/2010/main" val="2763423459"/>
                </p:ext>
              </p:extLst>
            </p:nvPr>
          </p:nvGraphicFramePr>
          <p:xfrm>
            <a:off x="347870" y="1426464"/>
            <a:ext cx="11429602" cy="414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Chevron 1">
              <a:extLst>
                <a:ext uri="{FF2B5EF4-FFF2-40B4-BE49-F238E27FC236}">
                  <a16:creationId xmlns:a16="http://schemas.microsoft.com/office/drawing/2014/main" id="{D412AAAB-0932-E8F7-B862-BA623B8748C0}"/>
                </a:ext>
              </a:extLst>
            </p:cNvPr>
            <p:cNvSpPr/>
            <p:nvPr/>
          </p:nvSpPr>
          <p:spPr>
            <a:xfrm rot="5400000">
              <a:off x="8662484" y="1537858"/>
              <a:ext cx="535130" cy="1366404"/>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Arrow: Chevron 4">
              <a:extLst>
                <a:ext uri="{FF2B5EF4-FFF2-40B4-BE49-F238E27FC236}">
                  <a16:creationId xmlns:a16="http://schemas.microsoft.com/office/drawing/2014/main" id="{582AE481-C43D-EC91-C02E-43D8BEA7C292}"/>
                </a:ext>
              </a:extLst>
            </p:cNvPr>
            <p:cNvSpPr/>
            <p:nvPr/>
          </p:nvSpPr>
          <p:spPr>
            <a:xfrm rot="16200000">
              <a:off x="8662484" y="4038602"/>
              <a:ext cx="535130" cy="1366404"/>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pic>
        <p:nvPicPr>
          <p:cNvPr id="8" name="Picture 7">
            <a:extLst>
              <a:ext uri="{FF2B5EF4-FFF2-40B4-BE49-F238E27FC236}">
                <a16:creationId xmlns:a16="http://schemas.microsoft.com/office/drawing/2014/main" id="{519912BE-7D0E-33BB-B95C-93B746D6A2DF}"/>
              </a:ext>
            </a:extLst>
          </p:cNvPr>
          <p:cNvPicPr>
            <a:picLocks noChangeAspect="1"/>
          </p:cNvPicPr>
          <p:nvPr/>
        </p:nvPicPr>
        <p:blipFill rotWithShape="1">
          <a:blip r:embed="rId8"/>
          <a:srcRect l="11581"/>
          <a:stretch/>
        </p:blipFill>
        <p:spPr>
          <a:xfrm>
            <a:off x="0" y="319087"/>
            <a:ext cx="9070848" cy="976313"/>
          </a:xfrm>
          <a:prstGeom prst="rect">
            <a:avLst/>
          </a:prstGeom>
        </p:spPr>
      </p:pic>
      <p:sp>
        <p:nvSpPr>
          <p:cNvPr id="9" name="Title 1">
            <a:extLst>
              <a:ext uri="{FF2B5EF4-FFF2-40B4-BE49-F238E27FC236}">
                <a16:creationId xmlns:a16="http://schemas.microsoft.com/office/drawing/2014/main" id="{32E4A046-87D4-E1FA-8A3A-86654C88135A}"/>
              </a:ext>
            </a:extLst>
          </p:cNvPr>
          <p:cNvSpPr>
            <a:spLocks noGrp="1"/>
          </p:cNvSpPr>
          <p:nvPr>
            <p:ph type="title"/>
          </p:nvPr>
        </p:nvSpPr>
        <p:spPr>
          <a:xfrm>
            <a:off x="347870" y="277300"/>
            <a:ext cx="11264920" cy="902571"/>
          </a:xfrm>
        </p:spPr>
        <p:txBody>
          <a:bodyPr>
            <a:normAutofit/>
          </a:bodyPr>
          <a:lstStyle/>
          <a:p>
            <a:r>
              <a:rPr lang="en-US" sz="3600">
                <a:solidFill>
                  <a:schemeClr val="bg1"/>
                </a:solidFill>
              </a:rPr>
              <a:t>Demographic &amp; Housing Metrics</a:t>
            </a:r>
          </a:p>
        </p:txBody>
      </p:sp>
    </p:spTree>
    <p:extLst>
      <p:ext uri="{BB962C8B-B14F-4D97-AF65-F5344CB8AC3E}">
        <p14:creationId xmlns:p14="http://schemas.microsoft.com/office/powerpoint/2010/main" val="1873614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2989-535A-6F82-3DF0-C7C1A7BD4578}"/>
              </a:ext>
            </a:extLst>
          </p:cNvPr>
          <p:cNvSpPr>
            <a:spLocks noGrp="1"/>
          </p:cNvSpPr>
          <p:nvPr>
            <p:ph type="title"/>
          </p:nvPr>
        </p:nvSpPr>
        <p:spPr>
          <a:xfrm>
            <a:off x="452608" y="76526"/>
            <a:ext cx="11286783" cy="1066474"/>
          </a:xfrm>
        </p:spPr>
        <p:txBody>
          <a:bodyPr vert="horz" lIns="91440" tIns="45720" rIns="91440" bIns="45720" rtlCol="0" anchor="b">
            <a:noAutofit/>
          </a:bodyPr>
          <a:lstStyle/>
          <a:p>
            <a:r>
              <a:rPr lang="en-US" sz="4400" b="1"/>
              <a:t>Living Wage in the KGB</a:t>
            </a:r>
          </a:p>
        </p:txBody>
      </p:sp>
      <p:graphicFrame>
        <p:nvGraphicFramePr>
          <p:cNvPr id="3" name="Chart 2">
            <a:extLst>
              <a:ext uri="{FF2B5EF4-FFF2-40B4-BE49-F238E27FC236}">
                <a16:creationId xmlns:a16="http://schemas.microsoft.com/office/drawing/2014/main" id="{227EBB1F-7CFF-7CBF-3C63-08AEE5A5AE3C}"/>
              </a:ext>
            </a:extLst>
          </p:cNvPr>
          <p:cNvGraphicFramePr/>
          <p:nvPr>
            <p:extLst>
              <p:ext uri="{D42A27DB-BD31-4B8C-83A1-F6EECF244321}">
                <p14:modId xmlns:p14="http://schemas.microsoft.com/office/powerpoint/2010/main" val="1501784991"/>
              </p:ext>
            </p:extLst>
          </p:nvPr>
        </p:nvGraphicFramePr>
        <p:xfrm>
          <a:off x="434162" y="1254642"/>
          <a:ext cx="11453038" cy="446035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191DA44-D959-7A57-2543-0EA9A2BFD138}"/>
              </a:ext>
            </a:extLst>
          </p:cNvPr>
          <p:cNvSpPr txBox="1"/>
          <p:nvPr/>
        </p:nvSpPr>
        <p:spPr>
          <a:xfrm>
            <a:off x="838200" y="5682343"/>
            <a:ext cx="5627914" cy="276999"/>
          </a:xfrm>
          <a:prstGeom prst="rect">
            <a:avLst/>
          </a:prstGeom>
          <a:noFill/>
        </p:spPr>
        <p:txBody>
          <a:bodyPr wrap="square" rtlCol="0">
            <a:spAutoFit/>
          </a:bodyPr>
          <a:lstStyle/>
          <a:p>
            <a:r>
              <a:rPr lang="en-US" sz="1200" i="1">
                <a:effectLst/>
                <a:latin typeface="AvenirNext LT Pro Regular" panose="020B0504020202020204" pitchFamily="34" charset="0"/>
                <a:ea typeface="Trebuchet MS" panose="020B0603020202020204" pitchFamily="34" charset="0"/>
                <a:cs typeface="Times New Roman" panose="02020603050405020304" pitchFamily="18" charset="0"/>
              </a:rPr>
              <a:t>Source: MIT Living Wage Calculator, 2023</a:t>
            </a:r>
            <a:endParaRPr lang="en-US" sz="1200"/>
          </a:p>
        </p:txBody>
      </p:sp>
    </p:spTree>
    <p:extLst>
      <p:ext uri="{BB962C8B-B14F-4D97-AF65-F5344CB8AC3E}">
        <p14:creationId xmlns:p14="http://schemas.microsoft.com/office/powerpoint/2010/main" val="3394956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505DA-DB8F-BF44-FD66-794E0AE6A67B}"/>
              </a:ext>
            </a:extLst>
          </p:cNvPr>
          <p:cNvSpPr>
            <a:spLocks noGrp="1"/>
          </p:cNvSpPr>
          <p:nvPr>
            <p:ph type="title"/>
          </p:nvPr>
        </p:nvSpPr>
        <p:spPr/>
        <p:txBody>
          <a:bodyPr>
            <a:noAutofit/>
          </a:bodyPr>
          <a:lstStyle/>
          <a:p>
            <a:r>
              <a:rPr lang="en-US" sz="3600" b="1"/>
              <a:t>Projected Population Change &amp; Migration to/from the KGB</a:t>
            </a:r>
          </a:p>
        </p:txBody>
      </p:sp>
      <p:graphicFrame>
        <p:nvGraphicFramePr>
          <p:cNvPr id="3" name="Chart 2">
            <a:extLst>
              <a:ext uri="{FF2B5EF4-FFF2-40B4-BE49-F238E27FC236}">
                <a16:creationId xmlns:a16="http://schemas.microsoft.com/office/drawing/2014/main" id="{B5CC3CCA-E72C-A9E9-87CE-09F5DA903E13}"/>
              </a:ext>
            </a:extLst>
          </p:cNvPr>
          <p:cNvGraphicFramePr/>
          <p:nvPr>
            <p:extLst>
              <p:ext uri="{D42A27DB-BD31-4B8C-83A1-F6EECF244321}">
                <p14:modId xmlns:p14="http://schemas.microsoft.com/office/powerpoint/2010/main" val="1696966617"/>
              </p:ext>
            </p:extLst>
          </p:nvPr>
        </p:nvGraphicFramePr>
        <p:xfrm>
          <a:off x="434162" y="1629408"/>
          <a:ext cx="5943600" cy="3958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254C2C24-9BB3-D4E3-4A85-6BED8D2CEA92}"/>
              </a:ext>
            </a:extLst>
          </p:cNvPr>
          <p:cNvGraphicFramePr/>
          <p:nvPr>
            <p:extLst>
              <p:ext uri="{D42A27DB-BD31-4B8C-83A1-F6EECF244321}">
                <p14:modId xmlns:p14="http://schemas.microsoft.com/office/powerpoint/2010/main" val="1113961970"/>
              </p:ext>
            </p:extLst>
          </p:nvPr>
        </p:nvGraphicFramePr>
        <p:xfrm>
          <a:off x="6096000" y="1629408"/>
          <a:ext cx="5943600" cy="396214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910ABE48-82F3-E2CB-421B-266B6F690072}"/>
              </a:ext>
            </a:extLst>
          </p:cNvPr>
          <p:cNvSpPr txBox="1"/>
          <p:nvPr/>
        </p:nvSpPr>
        <p:spPr>
          <a:xfrm>
            <a:off x="6492695" y="5580743"/>
            <a:ext cx="5431971" cy="461665"/>
          </a:xfrm>
          <a:prstGeom prst="rect">
            <a:avLst/>
          </a:prstGeom>
          <a:noFill/>
        </p:spPr>
        <p:txBody>
          <a:bodyPr wrap="square" rtlCol="0">
            <a:spAutoFit/>
          </a:bodyPr>
          <a:lstStyle/>
          <a:p>
            <a:r>
              <a:rPr lang="en-US" sz="1200" i="1">
                <a:effectLst/>
                <a:latin typeface="AvenirNext LT Pro Regular" panose="020B0504020202020204" pitchFamily="34" charset="0"/>
                <a:ea typeface="Trebuchet MS" panose="020B0603020202020204" pitchFamily="34" charset="0"/>
                <a:cs typeface="Times New Roman" panose="02020603050405020304" pitchFamily="18" charset="0"/>
              </a:rPr>
              <a:t>Source: US Census Bureau, Population and Housing Unit Estimates, 2022</a:t>
            </a:r>
            <a:endParaRPr lang="en-US" sz="1200">
              <a:effectLst/>
              <a:latin typeface="AvenirNext LT Pro Regular" panose="020B0504020202020204" pitchFamily="34" charset="0"/>
              <a:ea typeface="Trebuchet MS" panose="020B0603020202020204" pitchFamily="34" charset="0"/>
              <a:cs typeface="Times New Roman" panose="02020603050405020304" pitchFamily="18" charset="0"/>
            </a:endParaRPr>
          </a:p>
          <a:p>
            <a:endParaRPr lang="en-US" sz="1200"/>
          </a:p>
        </p:txBody>
      </p:sp>
      <p:sp>
        <p:nvSpPr>
          <p:cNvPr id="6" name="TextBox 5">
            <a:extLst>
              <a:ext uri="{FF2B5EF4-FFF2-40B4-BE49-F238E27FC236}">
                <a16:creationId xmlns:a16="http://schemas.microsoft.com/office/drawing/2014/main" id="{9C601A47-4F23-92FE-953A-044E3E754678}"/>
              </a:ext>
            </a:extLst>
          </p:cNvPr>
          <p:cNvSpPr txBox="1"/>
          <p:nvPr/>
        </p:nvSpPr>
        <p:spPr>
          <a:xfrm>
            <a:off x="862376" y="5493657"/>
            <a:ext cx="5431971" cy="461665"/>
          </a:xfrm>
          <a:prstGeom prst="rect">
            <a:avLst/>
          </a:prstGeom>
          <a:noFill/>
        </p:spPr>
        <p:txBody>
          <a:bodyPr wrap="square" rtlCol="0">
            <a:spAutoFit/>
          </a:bodyPr>
          <a:lstStyle/>
          <a:p>
            <a:r>
              <a:rPr lang="en-US" sz="1200" i="1">
                <a:effectLst/>
                <a:latin typeface="AvenirNext LT Pro Regular" panose="020B0504020202020204" pitchFamily="34" charset="0"/>
                <a:ea typeface="Trebuchet MS" panose="020B0603020202020204" pitchFamily="34" charset="0"/>
                <a:cs typeface="Times New Roman" panose="02020603050405020304" pitchFamily="18" charset="0"/>
              </a:rPr>
              <a:t>Source : Alaska Department of Labor and Workforce Development, Alaska Population Projections, 2021-2050</a:t>
            </a:r>
            <a:endParaRPr lang="en-US" sz="1200"/>
          </a:p>
        </p:txBody>
      </p:sp>
    </p:spTree>
    <p:extLst>
      <p:ext uri="{BB962C8B-B14F-4D97-AF65-F5344CB8AC3E}">
        <p14:creationId xmlns:p14="http://schemas.microsoft.com/office/powerpoint/2010/main" val="1099445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660A-6D36-CCDA-4215-5956CE92FE8C}"/>
              </a:ext>
            </a:extLst>
          </p:cNvPr>
          <p:cNvSpPr>
            <a:spLocks noGrp="1"/>
          </p:cNvSpPr>
          <p:nvPr>
            <p:ph type="title"/>
          </p:nvPr>
        </p:nvSpPr>
        <p:spPr>
          <a:xfrm>
            <a:off x="434162" y="0"/>
            <a:ext cx="11286783" cy="1071309"/>
          </a:xfrm>
        </p:spPr>
        <p:txBody>
          <a:bodyPr vert="horz" lIns="91440" tIns="45720" rIns="91440" bIns="45720" rtlCol="0" anchor="b">
            <a:normAutofit/>
          </a:bodyPr>
          <a:lstStyle/>
          <a:p>
            <a:r>
              <a:rPr lang="en-US" b="1"/>
              <a:t>New Housing Production in the KGB</a:t>
            </a:r>
          </a:p>
        </p:txBody>
      </p:sp>
      <p:graphicFrame>
        <p:nvGraphicFramePr>
          <p:cNvPr id="5" name="Chart 4">
            <a:extLst>
              <a:ext uri="{FF2B5EF4-FFF2-40B4-BE49-F238E27FC236}">
                <a16:creationId xmlns:a16="http://schemas.microsoft.com/office/drawing/2014/main" id="{C9C00B09-4840-3D7F-3A33-9BF90D1CD594}"/>
              </a:ext>
            </a:extLst>
          </p:cNvPr>
          <p:cNvGraphicFramePr>
            <a:graphicFrameLocks/>
          </p:cNvGraphicFramePr>
          <p:nvPr>
            <p:extLst>
              <p:ext uri="{D42A27DB-BD31-4B8C-83A1-F6EECF244321}">
                <p14:modId xmlns:p14="http://schemas.microsoft.com/office/powerpoint/2010/main" val="2085199886"/>
              </p:ext>
            </p:extLst>
          </p:nvPr>
        </p:nvGraphicFramePr>
        <p:xfrm>
          <a:off x="239486" y="1275017"/>
          <a:ext cx="5943600" cy="422459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7E616C2-2451-AD87-13EA-64BF64139AD1}"/>
              </a:ext>
            </a:extLst>
          </p:cNvPr>
          <p:cNvSpPr txBox="1"/>
          <p:nvPr/>
        </p:nvSpPr>
        <p:spPr>
          <a:xfrm>
            <a:off x="5211432" y="2899465"/>
            <a:ext cx="641350" cy="338554"/>
          </a:xfrm>
          <a:prstGeom prst="rect">
            <a:avLst/>
          </a:prstGeom>
          <a:noFill/>
        </p:spPr>
        <p:txBody>
          <a:bodyPr wrap="square" rtlCol="0">
            <a:spAutoFit/>
          </a:bodyPr>
          <a:lstStyle/>
          <a:p>
            <a:r>
              <a:rPr lang="en-US" sz="1600" b="1">
                <a:solidFill>
                  <a:schemeClr val="tx2"/>
                </a:solidFill>
                <a:latin typeface="AvenirNext LT Pro Regular" panose="020B0504020202020204" pitchFamily="34" charset="0"/>
              </a:rPr>
              <a:t>20.8</a:t>
            </a:r>
          </a:p>
        </p:txBody>
      </p:sp>
      <p:graphicFrame>
        <p:nvGraphicFramePr>
          <p:cNvPr id="7" name="Chart 6">
            <a:extLst>
              <a:ext uri="{FF2B5EF4-FFF2-40B4-BE49-F238E27FC236}">
                <a16:creationId xmlns:a16="http://schemas.microsoft.com/office/drawing/2014/main" id="{8EA87320-C846-F3F0-A028-02F1DA2414D8}"/>
              </a:ext>
            </a:extLst>
          </p:cNvPr>
          <p:cNvGraphicFramePr>
            <a:graphicFrameLocks/>
          </p:cNvGraphicFramePr>
          <p:nvPr>
            <p:extLst>
              <p:ext uri="{D42A27DB-BD31-4B8C-83A1-F6EECF244321}">
                <p14:modId xmlns:p14="http://schemas.microsoft.com/office/powerpoint/2010/main" val="3714908504"/>
              </p:ext>
            </p:extLst>
          </p:nvPr>
        </p:nvGraphicFramePr>
        <p:xfrm>
          <a:off x="6183086" y="1275017"/>
          <a:ext cx="5943600" cy="4224591"/>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8855AF0F-4F20-F7F7-7141-FF9E7BDB1062}"/>
              </a:ext>
            </a:extLst>
          </p:cNvPr>
          <p:cNvSpPr txBox="1"/>
          <p:nvPr/>
        </p:nvSpPr>
        <p:spPr>
          <a:xfrm>
            <a:off x="434162" y="5548081"/>
            <a:ext cx="5410455" cy="230832"/>
          </a:xfrm>
          <a:prstGeom prst="rect">
            <a:avLst/>
          </a:prstGeom>
          <a:noFill/>
        </p:spPr>
        <p:txBody>
          <a:bodyPr wrap="none" rtlCol="0">
            <a:spAutoFit/>
          </a:bodyPr>
          <a:lstStyle/>
          <a:p>
            <a:r>
              <a:rPr lang="en-US" sz="900" i="1">
                <a:effectLst/>
                <a:latin typeface="AvenirNext LT Pro Regular" panose="020B0504020202020204" pitchFamily="34" charset="0"/>
                <a:ea typeface="Trebuchet MS" panose="020B0603020202020204" pitchFamily="34" charset="0"/>
                <a:cs typeface="Times New Roman" panose="02020603050405020304" pitchFamily="18" charset="0"/>
              </a:rPr>
              <a:t>Source: Alaska Department of Labor and Workforce Development, Alaska Housing Information, 2023</a:t>
            </a:r>
            <a:endParaRPr lang="en-US" sz="900"/>
          </a:p>
        </p:txBody>
      </p:sp>
      <p:sp>
        <p:nvSpPr>
          <p:cNvPr id="9" name="TextBox 8">
            <a:extLst>
              <a:ext uri="{FF2B5EF4-FFF2-40B4-BE49-F238E27FC236}">
                <a16:creationId xmlns:a16="http://schemas.microsoft.com/office/drawing/2014/main" id="{809C5A69-056E-BDEB-3133-4E69BBD644AD}"/>
              </a:ext>
            </a:extLst>
          </p:cNvPr>
          <p:cNvSpPr txBox="1"/>
          <p:nvPr/>
        </p:nvSpPr>
        <p:spPr>
          <a:xfrm>
            <a:off x="6280044" y="5521973"/>
            <a:ext cx="5440913" cy="230832"/>
          </a:xfrm>
          <a:prstGeom prst="rect">
            <a:avLst/>
          </a:prstGeom>
          <a:noFill/>
        </p:spPr>
        <p:txBody>
          <a:bodyPr wrap="none" rtlCol="0">
            <a:spAutoFit/>
          </a:bodyPr>
          <a:lstStyle/>
          <a:p>
            <a:r>
              <a:rPr lang="en-US" sz="900" i="1">
                <a:effectLst/>
                <a:latin typeface="AvenirNext LT Pro Regular" panose="020B0504020202020204" pitchFamily="34" charset="0"/>
                <a:ea typeface="Trebuchet MS" panose="020B0603020202020204" pitchFamily="34" charset="0"/>
                <a:cs typeface="Times New Roman" panose="02020603050405020304" pitchFamily="18" charset="0"/>
              </a:rPr>
              <a:t>Source: Alaska Department of Labor and Workforce Development, Alaska Housing Information, 2023</a:t>
            </a:r>
            <a:endParaRPr lang="en-US" sz="900"/>
          </a:p>
        </p:txBody>
      </p:sp>
    </p:spTree>
    <p:extLst>
      <p:ext uri="{BB962C8B-B14F-4D97-AF65-F5344CB8AC3E}">
        <p14:creationId xmlns:p14="http://schemas.microsoft.com/office/powerpoint/2010/main" val="973511284"/>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5A9D413F-F933-E514-22E5-DB306C01D525}"/>
              </a:ext>
            </a:extLst>
          </p:cNvPr>
          <p:cNvPicPr>
            <a:picLocks noChangeAspect="1"/>
          </p:cNvPicPr>
          <p:nvPr/>
        </p:nvPicPr>
        <p:blipFill rotWithShape="1">
          <a:blip r:embed="rId3"/>
          <a:srcRect b="24896"/>
          <a:stretch/>
        </p:blipFill>
        <p:spPr>
          <a:xfrm>
            <a:off x="413458" y="850141"/>
            <a:ext cx="10974978" cy="4659413"/>
          </a:xfrm>
          <a:prstGeom prst="rect">
            <a:avLst/>
          </a:prstGeom>
        </p:spPr>
      </p:pic>
      <p:sp>
        <p:nvSpPr>
          <p:cNvPr id="8" name="TextBox 7">
            <a:extLst>
              <a:ext uri="{FF2B5EF4-FFF2-40B4-BE49-F238E27FC236}">
                <a16:creationId xmlns:a16="http://schemas.microsoft.com/office/drawing/2014/main" id="{F8F11DB3-5883-4811-7974-026CF3EAB2C2}"/>
              </a:ext>
            </a:extLst>
          </p:cNvPr>
          <p:cNvSpPr txBox="1"/>
          <p:nvPr/>
        </p:nvSpPr>
        <p:spPr>
          <a:xfrm>
            <a:off x="3048000" y="176290"/>
            <a:ext cx="6096000" cy="523220"/>
          </a:xfrm>
          <a:prstGeom prst="rect">
            <a:avLst/>
          </a:prstGeom>
          <a:noFill/>
        </p:spPr>
        <p:txBody>
          <a:bodyPr wrap="square">
            <a:spAutoFit/>
          </a:bodyPr>
          <a:lstStyle/>
          <a:p>
            <a:pPr algn="ctr"/>
            <a:r>
              <a:rPr lang="en-US" sz="2800" b="1">
                <a:latin typeface="Futura"/>
                <a:ea typeface="MS Gothic" panose="020B0609070205080204" pitchFamily="49" charset="-128"/>
                <a:cs typeface="Times New Roman" panose="02020603050405020304" pitchFamily="18" charset="0"/>
              </a:rPr>
              <a:t>Project Timeline</a:t>
            </a:r>
          </a:p>
        </p:txBody>
      </p:sp>
      <p:pic>
        <p:nvPicPr>
          <p:cNvPr id="3" name="Picture 2" descr="A screenshot of a computer&#10;&#10;Description automatically generated">
            <a:extLst>
              <a:ext uri="{FF2B5EF4-FFF2-40B4-BE49-F238E27FC236}">
                <a16:creationId xmlns:a16="http://schemas.microsoft.com/office/drawing/2014/main" id="{5D5C8339-4310-904B-1775-9FEE4A3D341E}"/>
              </a:ext>
            </a:extLst>
          </p:cNvPr>
          <p:cNvPicPr>
            <a:picLocks noChangeAspect="1"/>
          </p:cNvPicPr>
          <p:nvPr/>
        </p:nvPicPr>
        <p:blipFill rotWithShape="1">
          <a:blip r:embed="rId3"/>
          <a:srcRect l="89" t="94453" r="77694"/>
          <a:stretch/>
        </p:blipFill>
        <p:spPr>
          <a:xfrm>
            <a:off x="6269265" y="5569006"/>
            <a:ext cx="2606470" cy="367865"/>
          </a:xfrm>
          <a:prstGeom prst="rect">
            <a:avLst/>
          </a:prstGeom>
        </p:spPr>
      </p:pic>
      <p:sp>
        <p:nvSpPr>
          <p:cNvPr id="4" name="Rectangle 3">
            <a:extLst>
              <a:ext uri="{FF2B5EF4-FFF2-40B4-BE49-F238E27FC236}">
                <a16:creationId xmlns:a16="http://schemas.microsoft.com/office/drawing/2014/main" id="{F01912FD-D7D7-988B-7F03-B6CC66B50132}"/>
              </a:ext>
            </a:extLst>
          </p:cNvPr>
          <p:cNvSpPr/>
          <p:nvPr/>
        </p:nvSpPr>
        <p:spPr>
          <a:xfrm>
            <a:off x="560894" y="1447801"/>
            <a:ext cx="6970852" cy="4031624"/>
          </a:xfrm>
          <a:prstGeom prst="rect">
            <a:avLst/>
          </a:prstGeom>
          <a:solidFill>
            <a:schemeClr val="bg1">
              <a:lumMod val="5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5F260FD-7F95-31E1-5FBA-E07C632AA8CB}"/>
              </a:ext>
            </a:extLst>
          </p:cNvPr>
          <p:cNvSpPr txBox="1"/>
          <p:nvPr/>
        </p:nvSpPr>
        <p:spPr>
          <a:xfrm>
            <a:off x="2647472" y="640842"/>
            <a:ext cx="896981" cy="307777"/>
          </a:xfrm>
          <a:prstGeom prst="rect">
            <a:avLst/>
          </a:prstGeom>
          <a:noFill/>
          <a:ln>
            <a:noFill/>
          </a:ln>
        </p:spPr>
        <p:txBody>
          <a:bodyPr wrap="square" rtlCol="0">
            <a:spAutoFit/>
          </a:bodyPr>
          <a:lstStyle/>
          <a:p>
            <a:pPr algn="ctr"/>
            <a:r>
              <a:rPr lang="en-US" sz="1400">
                <a:latin typeface="AvenirNext LT Pro Regular" panose="020B0504020202020204" pitchFamily="34" charset="0"/>
              </a:rPr>
              <a:t>2023</a:t>
            </a:r>
          </a:p>
        </p:txBody>
      </p:sp>
      <p:sp>
        <p:nvSpPr>
          <p:cNvPr id="6" name="TextBox 5">
            <a:extLst>
              <a:ext uri="{FF2B5EF4-FFF2-40B4-BE49-F238E27FC236}">
                <a16:creationId xmlns:a16="http://schemas.microsoft.com/office/drawing/2014/main" id="{3E16FEFF-2E0D-F205-D750-5781D6E6D789}"/>
              </a:ext>
            </a:extLst>
          </p:cNvPr>
          <p:cNvSpPr txBox="1"/>
          <p:nvPr/>
        </p:nvSpPr>
        <p:spPr>
          <a:xfrm>
            <a:off x="7531746" y="650518"/>
            <a:ext cx="896981" cy="307777"/>
          </a:xfrm>
          <a:prstGeom prst="rect">
            <a:avLst/>
          </a:prstGeom>
          <a:noFill/>
          <a:ln>
            <a:noFill/>
          </a:ln>
        </p:spPr>
        <p:txBody>
          <a:bodyPr wrap="square" rtlCol="0">
            <a:spAutoFit/>
          </a:bodyPr>
          <a:lstStyle/>
          <a:p>
            <a:pPr algn="ctr"/>
            <a:r>
              <a:rPr lang="en-US" sz="1400">
                <a:latin typeface="AvenirNext LT Pro Regular" panose="020B0504020202020204" pitchFamily="34" charset="0"/>
              </a:rPr>
              <a:t>2024</a:t>
            </a:r>
          </a:p>
        </p:txBody>
      </p:sp>
      <p:pic>
        <p:nvPicPr>
          <p:cNvPr id="7" name="Picture 6" descr="A screenshot of a computer&#10;&#10;Description automatically generated">
            <a:extLst>
              <a:ext uri="{FF2B5EF4-FFF2-40B4-BE49-F238E27FC236}">
                <a16:creationId xmlns:a16="http://schemas.microsoft.com/office/drawing/2014/main" id="{8C50CF84-170F-6EA4-951C-F64ABED7E8D4}"/>
              </a:ext>
            </a:extLst>
          </p:cNvPr>
          <p:cNvPicPr>
            <a:picLocks noChangeAspect="1"/>
          </p:cNvPicPr>
          <p:nvPr/>
        </p:nvPicPr>
        <p:blipFill rotWithShape="1">
          <a:blip r:embed="rId3"/>
          <a:srcRect l="89" t="77710" r="80966" b="17278"/>
          <a:stretch/>
        </p:blipFill>
        <p:spPr>
          <a:xfrm>
            <a:off x="751527" y="5523565"/>
            <a:ext cx="2512783" cy="37579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BC71A77A-9511-50B5-FABA-FC5C53569CDC}"/>
              </a:ext>
            </a:extLst>
          </p:cNvPr>
          <p:cNvPicPr>
            <a:picLocks noChangeAspect="1"/>
          </p:cNvPicPr>
          <p:nvPr/>
        </p:nvPicPr>
        <p:blipFill rotWithShape="1">
          <a:blip r:embed="rId3"/>
          <a:srcRect l="948" t="85551" r="77780" b="8457"/>
          <a:stretch/>
        </p:blipFill>
        <p:spPr>
          <a:xfrm>
            <a:off x="3525144" y="5514413"/>
            <a:ext cx="2606470" cy="415071"/>
          </a:xfrm>
          <a:prstGeom prst="rect">
            <a:avLst/>
          </a:prstGeom>
        </p:spPr>
      </p:pic>
    </p:spTree>
    <p:extLst>
      <p:ext uri="{BB962C8B-B14F-4D97-AF65-F5344CB8AC3E}">
        <p14:creationId xmlns:p14="http://schemas.microsoft.com/office/powerpoint/2010/main" val="3586264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F09439-D60D-335F-26CF-0B8D33BE7B93}"/>
              </a:ext>
            </a:extLst>
          </p:cNvPr>
          <p:cNvSpPr txBox="1"/>
          <p:nvPr/>
        </p:nvSpPr>
        <p:spPr>
          <a:xfrm>
            <a:off x="434162" y="1431600"/>
            <a:ext cx="11618138" cy="2954655"/>
          </a:xfrm>
          <a:prstGeom prst="rect">
            <a:avLst/>
          </a:prstGeom>
          <a:noFill/>
        </p:spPr>
        <p:txBody>
          <a:bodyPr wrap="square" rtlCol="0">
            <a:spAutoFit/>
          </a:bodyPr>
          <a:lstStyle/>
          <a:p>
            <a:pPr marL="285750" indent="-285750">
              <a:buFont typeface="Arial" panose="020B0604020202020204" pitchFamily="34" charset="0"/>
              <a:buChar char="•"/>
            </a:pPr>
            <a:r>
              <a:rPr lang="en-US" sz="2800">
                <a:latin typeface="AvenirNext LT Pro Regular" panose="020B0504020202020204" pitchFamily="34" charset="0"/>
              </a:rPr>
              <a:t>Odds and ends to existing draft report</a:t>
            </a:r>
          </a:p>
          <a:p>
            <a:pPr marL="285750" indent="-285750">
              <a:buFont typeface="Arial" panose="020B0604020202020204" pitchFamily="34" charset="0"/>
              <a:buChar char="•"/>
            </a:pPr>
            <a:r>
              <a:rPr lang="en-US" sz="2800">
                <a:latin typeface="AvenirNext LT Pro Regular" panose="020B0504020202020204" pitchFamily="34" charset="0"/>
              </a:rPr>
              <a:t>Housing forecast to 2043 by low, middle and high-density levels</a:t>
            </a:r>
          </a:p>
          <a:p>
            <a:pPr marL="285750" indent="-285750">
              <a:buFont typeface="Arial" panose="020B0604020202020204" pitchFamily="34" charset="0"/>
              <a:buChar char="•"/>
            </a:pPr>
            <a:r>
              <a:rPr lang="en-US" sz="2800">
                <a:latin typeface="AvenirNext LT Pro Regular" panose="020B0504020202020204" pitchFamily="34" charset="0"/>
              </a:rPr>
              <a:t>Recommendations and best practices</a:t>
            </a:r>
          </a:p>
          <a:p>
            <a:endParaRPr lang="en-US" sz="2800">
              <a:latin typeface="AvenirNext LT Pro Regular" panose="020B0504020202020204" pitchFamily="34" charset="0"/>
            </a:endParaRPr>
          </a:p>
          <a:p>
            <a:pPr marL="0" indent="0">
              <a:buNone/>
            </a:pPr>
            <a:r>
              <a:rPr lang="en-US" sz="2800">
                <a:latin typeface="AvenirNext LT Pro Regular" panose="020B0504020202020204" pitchFamily="34" charset="0"/>
              </a:rPr>
              <a:t>Draft Report: </a:t>
            </a:r>
            <a:r>
              <a:rPr lang="en-US" sz="2800" i="1">
                <a:latin typeface="AvenirNext LT Pro Regular" panose="020B0504020202020204" pitchFamily="34" charset="0"/>
              </a:rPr>
              <a:t>~ February 29, 2024</a:t>
            </a:r>
          </a:p>
          <a:p>
            <a:pPr marL="0" indent="0">
              <a:buNone/>
            </a:pPr>
            <a:r>
              <a:rPr lang="en-US" sz="2800">
                <a:latin typeface="AvenirNext LT Pro Regular" panose="020B0504020202020204" pitchFamily="34" charset="0"/>
              </a:rPr>
              <a:t>Final Report: </a:t>
            </a:r>
            <a:r>
              <a:rPr lang="en-US" sz="2800" i="1">
                <a:latin typeface="AvenirNext LT Pro Regular" panose="020B0504020202020204" pitchFamily="34" charset="0"/>
              </a:rPr>
              <a:t>~ March 15, 2024</a:t>
            </a:r>
          </a:p>
          <a:p>
            <a:endParaRPr lang="en-US"/>
          </a:p>
        </p:txBody>
      </p:sp>
      <p:pic>
        <p:nvPicPr>
          <p:cNvPr id="6" name="Picture 5">
            <a:extLst>
              <a:ext uri="{FF2B5EF4-FFF2-40B4-BE49-F238E27FC236}">
                <a16:creationId xmlns:a16="http://schemas.microsoft.com/office/drawing/2014/main" id="{61A47FD5-7042-0290-1ADF-3FA50D1B277E}"/>
              </a:ext>
            </a:extLst>
          </p:cNvPr>
          <p:cNvPicPr>
            <a:picLocks noChangeAspect="1"/>
          </p:cNvPicPr>
          <p:nvPr/>
        </p:nvPicPr>
        <p:blipFill rotWithShape="1">
          <a:blip r:embed="rId2"/>
          <a:srcRect l="11581"/>
          <a:stretch/>
        </p:blipFill>
        <p:spPr>
          <a:xfrm>
            <a:off x="0" y="319087"/>
            <a:ext cx="7285703" cy="976313"/>
          </a:xfrm>
          <a:prstGeom prst="rect">
            <a:avLst/>
          </a:prstGeom>
        </p:spPr>
      </p:pic>
      <p:sp>
        <p:nvSpPr>
          <p:cNvPr id="7" name="Title 1">
            <a:extLst>
              <a:ext uri="{FF2B5EF4-FFF2-40B4-BE49-F238E27FC236}">
                <a16:creationId xmlns:a16="http://schemas.microsoft.com/office/drawing/2014/main" id="{EB5191F4-EAB9-B922-40B7-2012C68650AE}"/>
              </a:ext>
            </a:extLst>
          </p:cNvPr>
          <p:cNvSpPr>
            <a:spLocks noGrp="1"/>
          </p:cNvSpPr>
          <p:nvPr>
            <p:ph type="title"/>
          </p:nvPr>
        </p:nvSpPr>
        <p:spPr>
          <a:xfrm>
            <a:off x="347870" y="277300"/>
            <a:ext cx="11264920" cy="902571"/>
          </a:xfrm>
        </p:spPr>
        <p:txBody>
          <a:bodyPr/>
          <a:lstStyle/>
          <a:p>
            <a:r>
              <a:rPr lang="en-US">
                <a:solidFill>
                  <a:schemeClr val="bg1"/>
                </a:solidFill>
              </a:rPr>
              <a:t>Next Steps</a:t>
            </a:r>
          </a:p>
        </p:txBody>
      </p:sp>
    </p:spTree>
    <p:extLst>
      <p:ext uri="{BB962C8B-B14F-4D97-AF65-F5344CB8AC3E}">
        <p14:creationId xmlns:p14="http://schemas.microsoft.com/office/powerpoint/2010/main" val="3596555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B64E-5BA6-D9C7-3541-324852EE1E8B}"/>
              </a:ext>
            </a:extLst>
          </p:cNvPr>
          <p:cNvSpPr>
            <a:spLocks noGrp="1"/>
          </p:cNvSpPr>
          <p:nvPr>
            <p:ph type="title"/>
          </p:nvPr>
        </p:nvSpPr>
        <p:spPr>
          <a:xfrm>
            <a:off x="434163" y="365126"/>
            <a:ext cx="7096938" cy="824577"/>
          </a:xfrm>
        </p:spPr>
        <p:txBody>
          <a:bodyPr>
            <a:normAutofit/>
          </a:bodyPr>
          <a:lstStyle/>
          <a:p>
            <a:r>
              <a:rPr lang="en-US" b="1"/>
              <a:t>Survey Comments</a:t>
            </a:r>
          </a:p>
        </p:txBody>
      </p:sp>
      <p:sp>
        <p:nvSpPr>
          <p:cNvPr id="4" name="TextBox 3">
            <a:extLst>
              <a:ext uri="{FF2B5EF4-FFF2-40B4-BE49-F238E27FC236}">
                <a16:creationId xmlns:a16="http://schemas.microsoft.com/office/drawing/2014/main" id="{ABB0285B-4BAD-CCFC-0A1B-0CAD5AD58E2C}"/>
              </a:ext>
            </a:extLst>
          </p:cNvPr>
          <p:cNvSpPr txBox="1"/>
          <p:nvPr/>
        </p:nvSpPr>
        <p:spPr>
          <a:xfrm>
            <a:off x="561458" y="1339445"/>
            <a:ext cx="5116328" cy="1569660"/>
          </a:xfrm>
          <a:prstGeom prst="wedgeRectCallout">
            <a:avLst/>
          </a:prstGeom>
          <a:solidFill>
            <a:schemeClr val="tx1">
              <a:lumMod val="20000"/>
              <a:lumOff val="80000"/>
            </a:schemeClr>
          </a:solidFill>
        </p:spPr>
        <p:txBody>
          <a:bodyPr wrap="square" rtlCol="0">
            <a:spAutoFit/>
          </a:bodyPr>
          <a:lstStyle/>
          <a:p>
            <a:r>
              <a:rPr lang="en-US" sz="1600">
                <a:latin typeface="Avenir Next LT Pro" panose="020B0504020202020204" pitchFamily="34" charset="0"/>
              </a:rPr>
              <a:t>We have eight rental units… all Long-Term save for one. The very sad reality is that there a LOT of individuals in this Community that are frankly, simply UNHOUSEABLE…due to drug use/addiction, low-education and thus low-income (not meeting sensible income/rent ratios).</a:t>
            </a:r>
          </a:p>
        </p:txBody>
      </p:sp>
      <p:sp>
        <p:nvSpPr>
          <p:cNvPr id="5" name="Speech Bubble: Rectangle 4">
            <a:extLst>
              <a:ext uri="{FF2B5EF4-FFF2-40B4-BE49-F238E27FC236}">
                <a16:creationId xmlns:a16="http://schemas.microsoft.com/office/drawing/2014/main" id="{C3CEFA22-ABF0-2A51-238C-55837F2FFB27}"/>
              </a:ext>
            </a:extLst>
          </p:cNvPr>
          <p:cNvSpPr/>
          <p:nvPr/>
        </p:nvSpPr>
        <p:spPr>
          <a:xfrm>
            <a:off x="6514216" y="777414"/>
            <a:ext cx="4793807" cy="1790700"/>
          </a:xfrm>
          <a:prstGeom prst="wedgeRectCallou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venir Next LT Pro" panose="020B0504020202020204" pitchFamily="34" charset="0"/>
              </a:rPr>
              <a:t>I am a full-time year round employed person making nearly 60k a year and it is a STRUGLE to find housing here in Ketchikan. In the 7 years I have lived here my rent has increased 62% from when I first stated renting.</a:t>
            </a:r>
          </a:p>
        </p:txBody>
      </p:sp>
      <p:sp>
        <p:nvSpPr>
          <p:cNvPr id="6" name="Speech Bubble: Rectangle 5">
            <a:extLst>
              <a:ext uri="{FF2B5EF4-FFF2-40B4-BE49-F238E27FC236}">
                <a16:creationId xmlns:a16="http://schemas.microsoft.com/office/drawing/2014/main" id="{919F7C9A-A018-8D0F-A6AC-A7E94ED347B6}"/>
              </a:ext>
            </a:extLst>
          </p:cNvPr>
          <p:cNvSpPr/>
          <p:nvPr/>
        </p:nvSpPr>
        <p:spPr>
          <a:xfrm>
            <a:off x="295644" y="3315703"/>
            <a:ext cx="6243379" cy="2042407"/>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venir Next LT Pro" panose="020B0504020202020204" pitchFamily="34" charset="0"/>
              </a:rPr>
              <a:t>I was recruited here last winter to do professional work that's badly needed. It took me 5 months to get a modest  apartment for $1900 and anything I could buy is snapped up quick, usually for short term rentals. I feel guilty for taking up housing at all when long term  locals can't afford what I pay and I'm terrified of what will happen when my lease is up next June. </a:t>
            </a:r>
          </a:p>
        </p:txBody>
      </p:sp>
      <p:sp>
        <p:nvSpPr>
          <p:cNvPr id="7" name="TextBox 6">
            <a:extLst>
              <a:ext uri="{FF2B5EF4-FFF2-40B4-BE49-F238E27FC236}">
                <a16:creationId xmlns:a16="http://schemas.microsoft.com/office/drawing/2014/main" id="{75B5C0B7-999B-0E90-D048-65A46F843696}"/>
              </a:ext>
            </a:extLst>
          </p:cNvPr>
          <p:cNvSpPr txBox="1"/>
          <p:nvPr/>
        </p:nvSpPr>
        <p:spPr>
          <a:xfrm>
            <a:off x="7085382" y="3156215"/>
            <a:ext cx="4715281" cy="1815882"/>
          </a:xfrm>
          <a:prstGeom prst="wedgeRectCallout">
            <a:avLst/>
          </a:prstGeom>
          <a:solidFill>
            <a:schemeClr val="bg2">
              <a:lumMod val="75000"/>
            </a:schemeClr>
          </a:solidFill>
        </p:spPr>
        <p:txBody>
          <a:bodyPr wrap="square" rtlCol="0">
            <a:spAutoFit/>
          </a:bodyPr>
          <a:lstStyle/>
          <a:p>
            <a:r>
              <a:rPr lang="en-US" sz="1600">
                <a:latin typeface="Avenir Next LT Pro" panose="020B0504020202020204" pitchFamily="34" charset="0"/>
              </a:rPr>
              <a:t>If I lose my voucher before finding somewhere to spend my daughters last years of adolescence in our own space it will not only affect my future but the future of my girls. Living in a home where you feel you’ve outstayed your welcome &amp; have  zero privacy or independence puts a massive strain on the quality of all involved lives. </a:t>
            </a:r>
          </a:p>
        </p:txBody>
      </p:sp>
    </p:spTree>
    <p:extLst>
      <p:ext uri="{BB962C8B-B14F-4D97-AF65-F5344CB8AC3E}">
        <p14:creationId xmlns:p14="http://schemas.microsoft.com/office/powerpoint/2010/main" val="7179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000E-B24A-A8E1-5956-F7E671C4EF35}"/>
              </a:ext>
            </a:extLst>
          </p:cNvPr>
          <p:cNvSpPr>
            <a:spLocks noGrp="1"/>
          </p:cNvSpPr>
          <p:nvPr>
            <p:ph type="title"/>
          </p:nvPr>
        </p:nvSpPr>
        <p:spPr/>
        <p:txBody>
          <a:bodyPr/>
          <a:lstStyle/>
          <a:p>
            <a:r>
              <a:rPr lang="en-US" b="1"/>
              <a:t>Why a Housing Study? </a:t>
            </a:r>
            <a:endParaRPr lang="en-US"/>
          </a:p>
        </p:txBody>
      </p:sp>
      <p:grpSp>
        <p:nvGrpSpPr>
          <p:cNvPr id="4" name="Group 3">
            <a:extLst>
              <a:ext uri="{FF2B5EF4-FFF2-40B4-BE49-F238E27FC236}">
                <a16:creationId xmlns:a16="http://schemas.microsoft.com/office/drawing/2014/main" id="{FE75C0CF-343C-B7E1-8437-1B4AA96306BE}"/>
              </a:ext>
            </a:extLst>
          </p:cNvPr>
          <p:cNvGrpSpPr/>
          <p:nvPr/>
        </p:nvGrpSpPr>
        <p:grpSpPr>
          <a:xfrm>
            <a:off x="8202757" y="1450279"/>
            <a:ext cx="3715502" cy="3791572"/>
            <a:chOff x="8523416" y="1386715"/>
            <a:chExt cx="3451503" cy="3451503"/>
          </a:xfrm>
        </p:grpSpPr>
        <p:pic>
          <p:nvPicPr>
            <p:cNvPr id="5" name="Graphic 4" descr="Questions with solid fill">
              <a:extLst>
                <a:ext uri="{FF2B5EF4-FFF2-40B4-BE49-F238E27FC236}">
                  <a16:creationId xmlns:a16="http://schemas.microsoft.com/office/drawing/2014/main" id="{71AA3D8F-8A5E-C912-7018-B4128618A6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3416" y="1386715"/>
              <a:ext cx="3451503" cy="3451503"/>
            </a:xfrm>
            <a:prstGeom prst="rect">
              <a:avLst/>
            </a:prstGeom>
          </p:spPr>
        </p:pic>
        <p:pic>
          <p:nvPicPr>
            <p:cNvPr id="6" name="Graphic 5" descr="User with solid fill">
              <a:extLst>
                <a:ext uri="{FF2B5EF4-FFF2-40B4-BE49-F238E27FC236}">
                  <a16:creationId xmlns:a16="http://schemas.microsoft.com/office/drawing/2014/main" id="{A748AC2A-C55A-ECBA-2C45-F4F065E323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03619" y="2882900"/>
              <a:ext cx="1955318" cy="1955318"/>
            </a:xfrm>
            <a:prstGeom prst="rect">
              <a:avLst/>
            </a:prstGeom>
          </p:spPr>
        </p:pic>
      </p:grpSp>
      <p:sp>
        <p:nvSpPr>
          <p:cNvPr id="7" name="Content Placeholder 2">
            <a:extLst>
              <a:ext uri="{FF2B5EF4-FFF2-40B4-BE49-F238E27FC236}">
                <a16:creationId xmlns:a16="http://schemas.microsoft.com/office/drawing/2014/main" id="{5BBDBAF4-1C09-2AD0-97BD-02FD80CD0C8A}"/>
              </a:ext>
            </a:extLst>
          </p:cNvPr>
          <p:cNvSpPr txBox="1">
            <a:spLocks/>
          </p:cNvSpPr>
          <p:nvPr/>
        </p:nvSpPr>
        <p:spPr>
          <a:xfrm>
            <a:off x="273741" y="1616149"/>
            <a:ext cx="8202757" cy="4518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venirNext LT Pro Regular" panose="020B0504020202020204" pitchFamily="34" charset="0"/>
              </a:rPr>
              <a:t>Working for both the KGB and its citizens</a:t>
            </a:r>
          </a:p>
          <a:p>
            <a:r>
              <a:rPr lang="en-US">
                <a:latin typeface="AvenirNext LT Pro Regular" panose="020B0504020202020204" pitchFamily="34" charset="0"/>
              </a:rPr>
              <a:t>Everybody has a role in housing: </a:t>
            </a:r>
            <a:r>
              <a:rPr lang="en-US" dirty="0">
                <a:latin typeface="AvenirNext LT Pro Regular" panose="020B0504020202020204" pitchFamily="34" charset="0"/>
              </a:rPr>
              <a:t>borough</a:t>
            </a:r>
            <a:r>
              <a:rPr lang="en-US">
                <a:latin typeface="AvenirNext LT Pro Regular" panose="020B0504020202020204" pitchFamily="34" charset="0"/>
              </a:rPr>
              <a:t>, citizens, neighbors, builders/developers, local financial organizations, non-profits, etc. </a:t>
            </a:r>
          </a:p>
          <a:p>
            <a:r>
              <a:rPr lang="en-US">
                <a:latin typeface="AvenirNext LT Pro Regular" panose="020B0504020202020204" pitchFamily="34" charset="0"/>
              </a:rPr>
              <a:t>Market research is a necessary first step to action</a:t>
            </a:r>
          </a:p>
          <a:p>
            <a:r>
              <a:rPr lang="en-US">
                <a:latin typeface="AvenirNext LT Pro Regular" panose="020B0504020202020204" pitchFamily="34" charset="0"/>
              </a:rPr>
              <a:t>We want to know what people are missing…</a:t>
            </a:r>
            <a:r>
              <a:rPr lang="en-US" i="1">
                <a:latin typeface="AvenirNext LT Pro Regular" panose="020B0504020202020204" pitchFamily="34" charset="0"/>
              </a:rPr>
              <a:t>seriously</a:t>
            </a:r>
            <a:r>
              <a:rPr lang="en-US">
                <a:latin typeface="AvenirNext LT Pro Regular" panose="020B0504020202020204" pitchFamily="34" charset="0"/>
              </a:rPr>
              <a:t>, we really want to know</a:t>
            </a:r>
          </a:p>
          <a:p>
            <a:r>
              <a:rPr lang="en-US">
                <a:latin typeface="AvenirNext LT Pro Regular" panose="020B0504020202020204" pitchFamily="34" charset="0"/>
              </a:rPr>
              <a:t>We want to see something different happen</a:t>
            </a:r>
          </a:p>
          <a:p>
            <a:endParaRPr lang="en-US"/>
          </a:p>
        </p:txBody>
      </p:sp>
    </p:spTree>
    <p:extLst>
      <p:ext uri="{BB962C8B-B14F-4D97-AF65-F5344CB8AC3E}">
        <p14:creationId xmlns:p14="http://schemas.microsoft.com/office/powerpoint/2010/main" val="3008089071"/>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2F4C-B68F-83CA-04F3-BADB10E649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E1AC01-31D8-0E16-96B5-CAFF200909EF}"/>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6C2F968-283C-C4D3-D6BA-054B56D9B57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CDACD3-C0B2-D248-ED9A-9BBCB7BD4B9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26285E0-939F-68D0-EA04-71AD53D9117A}"/>
              </a:ext>
            </a:extLst>
          </p:cNvPr>
          <p:cNvSpPr txBox="1">
            <a:spLocks/>
          </p:cNvSpPr>
          <p:nvPr/>
        </p:nvSpPr>
        <p:spPr>
          <a:xfrm>
            <a:off x="1443536" y="918970"/>
            <a:ext cx="3439209" cy="4793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a:lstStyle>
          <a:p>
            <a:pPr algn="ctr"/>
            <a:r>
              <a:rPr lang="en-US" sz="2400"/>
              <a:t>Functional Ladder</a:t>
            </a:r>
          </a:p>
        </p:txBody>
      </p:sp>
      <p:sp>
        <p:nvSpPr>
          <p:cNvPr id="7" name="Title 1">
            <a:extLst>
              <a:ext uri="{FF2B5EF4-FFF2-40B4-BE49-F238E27FC236}">
                <a16:creationId xmlns:a16="http://schemas.microsoft.com/office/drawing/2014/main" id="{93A00832-A0D5-E03D-7D00-ED746527A98C}"/>
              </a:ext>
            </a:extLst>
          </p:cNvPr>
          <p:cNvSpPr txBox="1">
            <a:spLocks/>
          </p:cNvSpPr>
          <p:nvPr/>
        </p:nvSpPr>
        <p:spPr>
          <a:xfrm>
            <a:off x="7380477" y="879641"/>
            <a:ext cx="3439209" cy="479322"/>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a:lstStyle>
          <a:p>
            <a:pPr algn="ctr"/>
            <a:r>
              <a:rPr lang="en-US" sz="2400"/>
              <a:t>Broken Ladder</a:t>
            </a:r>
          </a:p>
        </p:txBody>
      </p:sp>
      <p:pic>
        <p:nvPicPr>
          <p:cNvPr id="8" name="Picture 7" descr="A person climbing a ladder&#10;&#10;Description automatically generated">
            <a:extLst>
              <a:ext uri="{FF2B5EF4-FFF2-40B4-BE49-F238E27FC236}">
                <a16:creationId xmlns:a16="http://schemas.microsoft.com/office/drawing/2014/main" id="{BE2D9618-A0B2-6428-6D4E-2E5F127D73E8}"/>
              </a:ext>
            </a:extLst>
          </p:cNvPr>
          <p:cNvPicPr>
            <a:picLocks noChangeAspect="1"/>
          </p:cNvPicPr>
          <p:nvPr/>
        </p:nvPicPr>
        <p:blipFill rotWithShape="1">
          <a:blip r:embed="rId3">
            <a:extLst>
              <a:ext uri="{28A0092B-C50C-407E-A947-70E740481C1C}">
                <a14:useLocalDpi xmlns:a14="http://schemas.microsoft.com/office/drawing/2010/main" val="0"/>
              </a:ext>
            </a:extLst>
          </a:blip>
          <a:srcRect l="4703" t="12759" r="26853" b="8101"/>
          <a:stretch/>
        </p:blipFill>
        <p:spPr>
          <a:xfrm>
            <a:off x="271021" y="1455659"/>
            <a:ext cx="5824979" cy="5202892"/>
          </a:xfrm>
          <a:prstGeom prst="rect">
            <a:avLst/>
          </a:prstGeom>
        </p:spPr>
      </p:pic>
      <p:pic>
        <p:nvPicPr>
          <p:cNvPr id="9" name="Picture 8" descr="A ladder falling off a ladder&#10;&#10;Description automatically generated">
            <a:extLst>
              <a:ext uri="{FF2B5EF4-FFF2-40B4-BE49-F238E27FC236}">
                <a16:creationId xmlns:a16="http://schemas.microsoft.com/office/drawing/2014/main" id="{CAE7CC18-69CA-4915-4074-7C8B1CCABE18}"/>
              </a:ext>
            </a:extLst>
          </p:cNvPr>
          <p:cNvPicPr>
            <a:picLocks noChangeAspect="1"/>
          </p:cNvPicPr>
          <p:nvPr/>
        </p:nvPicPr>
        <p:blipFill rotWithShape="1">
          <a:blip r:embed="rId4">
            <a:extLst>
              <a:ext uri="{28A0092B-C50C-407E-A947-70E740481C1C}">
                <a14:useLocalDpi xmlns:a14="http://schemas.microsoft.com/office/drawing/2010/main" val="0"/>
              </a:ext>
            </a:extLst>
          </a:blip>
          <a:srcRect t="5736" r="29068" b="2909"/>
          <a:stretch/>
        </p:blipFill>
        <p:spPr>
          <a:xfrm>
            <a:off x="6366144" y="1305343"/>
            <a:ext cx="5467873" cy="5440105"/>
          </a:xfrm>
          <a:prstGeom prst="rect">
            <a:avLst/>
          </a:prstGeom>
        </p:spPr>
      </p:pic>
      <p:sp>
        <p:nvSpPr>
          <p:cNvPr id="10" name="Title 1">
            <a:extLst>
              <a:ext uri="{FF2B5EF4-FFF2-40B4-BE49-F238E27FC236}">
                <a16:creationId xmlns:a16="http://schemas.microsoft.com/office/drawing/2014/main" id="{33C5A2AC-FA8C-AD84-7587-507B085B99DA}"/>
              </a:ext>
            </a:extLst>
          </p:cNvPr>
          <p:cNvSpPr txBox="1">
            <a:spLocks/>
          </p:cNvSpPr>
          <p:nvPr/>
        </p:nvSpPr>
        <p:spPr>
          <a:xfrm>
            <a:off x="217081" y="112552"/>
            <a:ext cx="11757837" cy="8109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a:lstStyle>
          <a:p>
            <a:pPr algn="ctr"/>
            <a:r>
              <a:rPr lang="en-US" b="1"/>
              <a:t>The Housing Ladder</a:t>
            </a:r>
          </a:p>
        </p:txBody>
      </p:sp>
    </p:spTree>
    <p:extLst>
      <p:ext uri="{BB962C8B-B14F-4D97-AF65-F5344CB8AC3E}">
        <p14:creationId xmlns:p14="http://schemas.microsoft.com/office/powerpoint/2010/main" val="482802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6AE9D7CD-4789-4AB9-5F63-652CFE469873}"/>
              </a:ext>
            </a:extLst>
          </p:cNvPr>
          <p:cNvSpPr/>
          <p:nvPr/>
        </p:nvSpPr>
        <p:spPr>
          <a:xfrm>
            <a:off x="6343405" y="1222513"/>
            <a:ext cx="5540483" cy="4720149"/>
          </a:xfrm>
          <a:prstGeom prst="roundRect">
            <a:avLst/>
          </a:prstGeom>
          <a:solidFill>
            <a:schemeClr val="tx2">
              <a:lumMod val="20000"/>
              <a:lumOff val="80000"/>
              <a:alpha val="40000"/>
            </a:schemeClr>
          </a:solidFill>
          <a:ln w="76200">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33F0BF24-21AC-0C06-2F61-2A0BB2678F71}"/>
              </a:ext>
            </a:extLst>
          </p:cNvPr>
          <p:cNvSpPr/>
          <p:nvPr/>
        </p:nvSpPr>
        <p:spPr>
          <a:xfrm>
            <a:off x="308113" y="1222513"/>
            <a:ext cx="5540483" cy="4720149"/>
          </a:xfrm>
          <a:prstGeom prst="roundRect">
            <a:avLst/>
          </a:prstGeom>
          <a:solidFill>
            <a:schemeClr val="accent4">
              <a:lumMod val="20000"/>
              <a:lumOff val="80000"/>
              <a:alpha val="40000"/>
            </a:schemeClr>
          </a:solidFill>
          <a:ln w="762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8963D6-36EE-6C63-C67C-3823C23EE148}"/>
              </a:ext>
            </a:extLst>
          </p:cNvPr>
          <p:cNvSpPr txBox="1"/>
          <p:nvPr/>
        </p:nvSpPr>
        <p:spPr>
          <a:xfrm>
            <a:off x="392440" y="1816705"/>
            <a:ext cx="5371829" cy="3708708"/>
          </a:xfrm>
          <a:prstGeom prst="rect">
            <a:avLst/>
          </a:prstGeom>
          <a:noFill/>
        </p:spPr>
        <p:txBody>
          <a:bodyPr wrap="square">
            <a:spAutoFit/>
          </a:bodyPr>
          <a:lstStyle/>
          <a:p>
            <a:pPr marL="285750" indent="-285750">
              <a:buFont typeface="Arial" panose="020B0604020202020204" pitchFamily="34" charset="0"/>
              <a:buChar char="•"/>
            </a:pPr>
            <a:r>
              <a:rPr lang="en-US">
                <a:latin typeface="Avenir Next LT Pro" panose="020B0504020202020204" pitchFamily="34" charset="0"/>
              </a:rPr>
              <a:t>Seasonal economy has troublesome impacts on the housing </a:t>
            </a:r>
            <a:r>
              <a:rPr lang="en-US" sz="1900">
                <a:latin typeface="Avenir Next LT Pro" panose="020B0504020202020204" pitchFamily="34" charset="0"/>
              </a:rPr>
              <a:t>market</a:t>
            </a:r>
          </a:p>
          <a:p>
            <a:pPr marL="285750" indent="-285750">
              <a:buFont typeface="Arial" panose="020B0604020202020204" pitchFamily="34" charset="0"/>
              <a:buChar char="•"/>
            </a:pPr>
            <a:r>
              <a:rPr lang="en-US">
                <a:latin typeface="Avenir Next LT Pro" panose="020B0504020202020204" pitchFamily="34" charset="0"/>
              </a:rPr>
              <a:t>Market is signaling for more rentals (increasing price!) but new supply is lagging</a:t>
            </a:r>
          </a:p>
          <a:p>
            <a:pPr marL="285750" indent="-285750">
              <a:buFont typeface="Arial" panose="020B0604020202020204" pitchFamily="34" charset="0"/>
              <a:buChar char="•"/>
            </a:pPr>
            <a:r>
              <a:rPr lang="en-US">
                <a:latin typeface="Avenir Next LT Pro" panose="020B0504020202020204" pitchFamily="34" charset="0"/>
              </a:rPr>
              <a:t>Lack of rental supply allows landlords to be very choosy </a:t>
            </a:r>
          </a:p>
          <a:p>
            <a:pPr marL="285750" indent="-285750">
              <a:buFont typeface="Arial" panose="020B0604020202020204" pitchFamily="34" charset="0"/>
              <a:buChar char="•"/>
            </a:pPr>
            <a:r>
              <a:rPr lang="en-US">
                <a:latin typeface="Avenir Next LT Pro" panose="020B0504020202020204" pitchFamily="34" charset="0"/>
              </a:rPr>
              <a:t>Population in the KGB has been on a downswing since 2020</a:t>
            </a:r>
          </a:p>
          <a:p>
            <a:pPr marL="285750" indent="-285750">
              <a:buFont typeface="Arial" panose="020B0604020202020204" pitchFamily="34" charset="0"/>
              <a:buChar char="•"/>
            </a:pPr>
            <a:r>
              <a:rPr lang="en-US">
                <a:latin typeface="Avenir Next LT Pro" panose="020B0504020202020204" pitchFamily="34" charset="0"/>
              </a:rPr>
              <a:t>Migration to the borough has remained negative since 2018</a:t>
            </a:r>
          </a:p>
          <a:p>
            <a:pPr marL="285750" indent="-285750">
              <a:buFont typeface="Arial" panose="020B0604020202020204" pitchFamily="34" charset="0"/>
              <a:buChar char="•"/>
            </a:pPr>
            <a:r>
              <a:rPr lang="en-US">
                <a:latin typeface="Avenir Next LT Pro" panose="020B0504020202020204" pitchFamily="34" charset="0"/>
              </a:rPr>
              <a:t>Even when population is in decline new units are needed (use of housing is less </a:t>
            </a:r>
            <a:r>
              <a:rPr lang="en-US" i="1">
                <a:latin typeface="Avenir Next LT Pro" panose="020B0504020202020204" pitchFamily="34" charset="0"/>
              </a:rPr>
              <a:t>efficient </a:t>
            </a:r>
            <a:r>
              <a:rPr lang="en-US">
                <a:latin typeface="Avenir Next LT Pro" panose="020B0504020202020204" pitchFamily="34" charset="0"/>
              </a:rPr>
              <a:t>than years past)</a:t>
            </a:r>
          </a:p>
        </p:txBody>
      </p:sp>
      <p:sp>
        <p:nvSpPr>
          <p:cNvPr id="2" name="Title 1">
            <a:extLst>
              <a:ext uri="{FF2B5EF4-FFF2-40B4-BE49-F238E27FC236}">
                <a16:creationId xmlns:a16="http://schemas.microsoft.com/office/drawing/2014/main" id="{4DDCB64E-5BA6-D9C7-3541-324852EE1E8B}"/>
              </a:ext>
            </a:extLst>
          </p:cNvPr>
          <p:cNvSpPr>
            <a:spLocks noGrp="1"/>
          </p:cNvSpPr>
          <p:nvPr>
            <p:ph type="title"/>
          </p:nvPr>
        </p:nvSpPr>
        <p:spPr>
          <a:xfrm>
            <a:off x="1860351" y="263983"/>
            <a:ext cx="8471298" cy="689735"/>
          </a:xfrm>
        </p:spPr>
        <p:txBody>
          <a:bodyPr>
            <a:normAutofit/>
          </a:bodyPr>
          <a:lstStyle/>
          <a:p>
            <a:pPr algn="ctr"/>
            <a:r>
              <a:rPr lang="en-US" b="1"/>
              <a:t>Key Takeaways (to this Point)</a:t>
            </a:r>
          </a:p>
        </p:txBody>
      </p:sp>
      <p:sp>
        <p:nvSpPr>
          <p:cNvPr id="3" name="TextBox 2">
            <a:extLst>
              <a:ext uri="{FF2B5EF4-FFF2-40B4-BE49-F238E27FC236}">
                <a16:creationId xmlns:a16="http://schemas.microsoft.com/office/drawing/2014/main" id="{1C7960F5-1C0E-AB76-E770-66C9500478E9}"/>
              </a:ext>
            </a:extLst>
          </p:cNvPr>
          <p:cNvSpPr txBox="1"/>
          <p:nvPr/>
        </p:nvSpPr>
        <p:spPr>
          <a:xfrm>
            <a:off x="6427731" y="1818912"/>
            <a:ext cx="5371829" cy="3785652"/>
          </a:xfrm>
          <a:prstGeom prst="rect">
            <a:avLst/>
          </a:prstGeom>
          <a:noFill/>
        </p:spPr>
        <p:txBody>
          <a:bodyPr wrap="square">
            <a:spAutoFit/>
          </a:bodyPr>
          <a:lstStyle/>
          <a:p>
            <a:pPr marL="285750" indent="-285750">
              <a:buFont typeface="Arial" panose="020B0604020202020204" pitchFamily="34" charset="0"/>
              <a:buChar char="•"/>
            </a:pPr>
            <a:r>
              <a:rPr lang="en-US" sz="2000">
                <a:latin typeface="Avenir Next LT Pro" panose="020B0504020202020204" pitchFamily="34" charset="0"/>
              </a:rPr>
              <a:t>High interest housing issues among </a:t>
            </a:r>
            <a:r>
              <a:rPr lang="en-US" sz="2000" i="1">
                <a:latin typeface="Avenir Next LT Pro" panose="020B0504020202020204" pitchFamily="34" charset="0"/>
              </a:rPr>
              <a:t>all </a:t>
            </a:r>
            <a:r>
              <a:rPr lang="en-US" sz="2000">
                <a:latin typeface="Avenir Next LT Pro" panose="020B0504020202020204" pitchFamily="34" charset="0"/>
              </a:rPr>
              <a:t>generations</a:t>
            </a:r>
          </a:p>
          <a:p>
            <a:pPr marL="285750" indent="-285750">
              <a:buFont typeface="Arial" panose="020B0604020202020204" pitchFamily="34" charset="0"/>
              <a:buChar char="•"/>
            </a:pPr>
            <a:r>
              <a:rPr lang="en-US" sz="2000">
                <a:latin typeface="Avenir Next LT Pro" panose="020B0504020202020204" pitchFamily="34" charset="0"/>
              </a:rPr>
              <a:t>Residents are more amenable to middle- and high-density than most communities</a:t>
            </a:r>
          </a:p>
          <a:p>
            <a:pPr marL="285750" indent="-285750">
              <a:buFont typeface="Arial" panose="020B0604020202020204" pitchFamily="34" charset="0"/>
              <a:buChar char="•"/>
            </a:pPr>
            <a:r>
              <a:rPr lang="en-US" sz="2000">
                <a:latin typeface="Avenir Next LT Pro" panose="020B0504020202020204" pitchFamily="34" charset="0"/>
              </a:rPr>
              <a:t>For many, a strong sense of frustration and desperation </a:t>
            </a:r>
          </a:p>
          <a:p>
            <a:pPr marL="285750" indent="-285750">
              <a:buFont typeface="Arial" panose="020B0604020202020204" pitchFamily="34" charset="0"/>
              <a:buChar char="•"/>
            </a:pPr>
            <a:r>
              <a:rPr lang="en-US" sz="2000">
                <a:latin typeface="Avenir Next LT Pro" panose="020B0504020202020204" pitchFamily="34" charset="0"/>
              </a:rPr>
              <a:t>Most survey takers agree that there are </a:t>
            </a:r>
            <a:r>
              <a:rPr lang="en-US" sz="2000" i="1">
                <a:latin typeface="Avenir Next LT Pro" panose="020B0504020202020204" pitchFamily="34" charset="0"/>
              </a:rPr>
              <a:t>too many </a:t>
            </a:r>
            <a:r>
              <a:rPr lang="en-US" sz="2000">
                <a:latin typeface="Avenir Next LT Pro" panose="020B0504020202020204" pitchFamily="34" charset="0"/>
              </a:rPr>
              <a:t>short-term rentals and rentals committed to seasonal workers </a:t>
            </a:r>
          </a:p>
          <a:p>
            <a:pPr marL="285750" indent="-285750">
              <a:buFont typeface="Arial" panose="020B0604020202020204" pitchFamily="34" charset="0"/>
              <a:buChar char="•"/>
            </a:pPr>
            <a:r>
              <a:rPr lang="en-US" sz="2000">
                <a:latin typeface="Avenir Next LT Pro" panose="020B0504020202020204" pitchFamily="34" charset="0"/>
              </a:rPr>
              <a:t>At the same time, they do not agree that the government can solve this problem</a:t>
            </a:r>
          </a:p>
          <a:p>
            <a:pPr marL="285750" indent="-285750">
              <a:buFont typeface="Arial" panose="020B0604020202020204" pitchFamily="34" charset="0"/>
              <a:buChar char="•"/>
            </a:pPr>
            <a:endParaRPr lang="en-US" sz="2000">
              <a:latin typeface="Avenir Next LT Pro" panose="020B0504020202020204" pitchFamily="34" charset="0"/>
            </a:endParaRPr>
          </a:p>
        </p:txBody>
      </p:sp>
      <p:sp>
        <p:nvSpPr>
          <p:cNvPr id="7" name="Title 1">
            <a:extLst>
              <a:ext uri="{FF2B5EF4-FFF2-40B4-BE49-F238E27FC236}">
                <a16:creationId xmlns:a16="http://schemas.microsoft.com/office/drawing/2014/main" id="{3DE9B604-719D-4A05-D8B7-BA0CFD39B0DF}"/>
              </a:ext>
            </a:extLst>
          </p:cNvPr>
          <p:cNvSpPr txBox="1">
            <a:spLocks/>
          </p:cNvSpPr>
          <p:nvPr/>
        </p:nvSpPr>
        <p:spPr>
          <a:xfrm>
            <a:off x="983135" y="1060109"/>
            <a:ext cx="4190437" cy="6897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a:lstStyle>
          <a:p>
            <a:pPr algn="ctr"/>
            <a:r>
              <a:rPr lang="en-US" sz="2400" b="1"/>
              <a:t>Housing Market</a:t>
            </a:r>
          </a:p>
        </p:txBody>
      </p:sp>
      <p:sp>
        <p:nvSpPr>
          <p:cNvPr id="8" name="Title 1">
            <a:extLst>
              <a:ext uri="{FF2B5EF4-FFF2-40B4-BE49-F238E27FC236}">
                <a16:creationId xmlns:a16="http://schemas.microsoft.com/office/drawing/2014/main" id="{819F3071-EB19-D936-2113-9FA979956F4C}"/>
              </a:ext>
            </a:extLst>
          </p:cNvPr>
          <p:cNvSpPr txBox="1">
            <a:spLocks/>
          </p:cNvSpPr>
          <p:nvPr/>
        </p:nvSpPr>
        <p:spPr>
          <a:xfrm>
            <a:off x="7018430" y="1060109"/>
            <a:ext cx="4190437" cy="6897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a:lstStyle>
          <a:p>
            <a:pPr algn="ctr"/>
            <a:r>
              <a:rPr lang="en-US" sz="2400" b="1"/>
              <a:t>Survey Highlights</a:t>
            </a:r>
          </a:p>
        </p:txBody>
      </p:sp>
      <p:cxnSp>
        <p:nvCxnSpPr>
          <p:cNvPr id="11" name="Straight Connector 10">
            <a:extLst>
              <a:ext uri="{FF2B5EF4-FFF2-40B4-BE49-F238E27FC236}">
                <a16:creationId xmlns:a16="http://schemas.microsoft.com/office/drawing/2014/main" id="{A574E013-7EAA-BF70-182D-15F3E529E40A}"/>
              </a:ext>
            </a:extLst>
          </p:cNvPr>
          <p:cNvCxnSpPr>
            <a:cxnSpLocks/>
          </p:cNvCxnSpPr>
          <p:nvPr/>
        </p:nvCxnSpPr>
        <p:spPr>
          <a:xfrm>
            <a:off x="0" y="1804824"/>
            <a:ext cx="6096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36C153-3A87-012B-1AF2-77DC1FA3FFBA}"/>
              </a:ext>
            </a:extLst>
          </p:cNvPr>
          <p:cNvCxnSpPr>
            <a:cxnSpLocks/>
          </p:cNvCxnSpPr>
          <p:nvPr/>
        </p:nvCxnSpPr>
        <p:spPr>
          <a:xfrm>
            <a:off x="6096000" y="1804824"/>
            <a:ext cx="6096000" cy="0"/>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78176079"/>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94156E-9EE9-0C27-A77B-CBB8029584D4}"/>
              </a:ext>
            </a:extLst>
          </p:cNvPr>
          <p:cNvPicPr>
            <a:picLocks noChangeAspect="1"/>
          </p:cNvPicPr>
          <p:nvPr/>
        </p:nvPicPr>
        <p:blipFill rotWithShape="1">
          <a:blip r:embed="rId3"/>
          <a:srcRect l="11581"/>
          <a:stretch/>
        </p:blipFill>
        <p:spPr>
          <a:xfrm>
            <a:off x="0" y="319087"/>
            <a:ext cx="9414164" cy="976313"/>
          </a:xfrm>
          <a:prstGeom prst="rect">
            <a:avLst/>
          </a:prstGeom>
        </p:spPr>
      </p:pic>
      <p:sp>
        <p:nvSpPr>
          <p:cNvPr id="4" name="Title 1">
            <a:extLst>
              <a:ext uri="{FF2B5EF4-FFF2-40B4-BE49-F238E27FC236}">
                <a16:creationId xmlns:a16="http://schemas.microsoft.com/office/drawing/2014/main" id="{5CB10C9A-C44D-9D32-4CB8-32DBA426789D}"/>
              </a:ext>
            </a:extLst>
          </p:cNvPr>
          <p:cNvSpPr txBox="1">
            <a:spLocks/>
          </p:cNvSpPr>
          <p:nvPr/>
        </p:nvSpPr>
        <p:spPr>
          <a:xfrm>
            <a:off x="347870" y="277300"/>
            <a:ext cx="11264920" cy="90257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a:lstStyle>
          <a:p>
            <a:r>
              <a:rPr lang="en-US">
                <a:solidFill>
                  <a:schemeClr val="bg1"/>
                </a:solidFill>
              </a:rPr>
              <a:t>Community Survey Summary</a:t>
            </a:r>
          </a:p>
        </p:txBody>
      </p:sp>
      <p:grpSp>
        <p:nvGrpSpPr>
          <p:cNvPr id="6" name="Group 5">
            <a:extLst>
              <a:ext uri="{FF2B5EF4-FFF2-40B4-BE49-F238E27FC236}">
                <a16:creationId xmlns:a16="http://schemas.microsoft.com/office/drawing/2014/main" id="{17A76063-0B7B-E0FC-A53A-6AA3F78FCAFE}"/>
              </a:ext>
            </a:extLst>
          </p:cNvPr>
          <p:cNvGrpSpPr/>
          <p:nvPr/>
        </p:nvGrpSpPr>
        <p:grpSpPr>
          <a:xfrm>
            <a:off x="347870" y="1426464"/>
            <a:ext cx="11429602" cy="4142232"/>
            <a:chOff x="347870" y="1426464"/>
            <a:chExt cx="11429602" cy="4142232"/>
          </a:xfrm>
        </p:grpSpPr>
        <p:graphicFrame>
          <p:nvGraphicFramePr>
            <p:cNvPr id="7" name="Diagram 6">
              <a:extLst>
                <a:ext uri="{FF2B5EF4-FFF2-40B4-BE49-F238E27FC236}">
                  <a16:creationId xmlns:a16="http://schemas.microsoft.com/office/drawing/2014/main" id="{F4D70108-7481-1E7F-6535-71ECC1D63934}"/>
                </a:ext>
              </a:extLst>
            </p:cNvPr>
            <p:cNvGraphicFramePr/>
            <p:nvPr>
              <p:extLst>
                <p:ext uri="{D42A27DB-BD31-4B8C-83A1-F6EECF244321}">
                  <p14:modId xmlns:p14="http://schemas.microsoft.com/office/powerpoint/2010/main" val="147892927"/>
                </p:ext>
              </p:extLst>
            </p:nvPr>
          </p:nvGraphicFramePr>
          <p:xfrm>
            <a:off x="347870" y="1426464"/>
            <a:ext cx="11429602" cy="4142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Arrow: Chevron 1">
              <a:extLst>
                <a:ext uri="{FF2B5EF4-FFF2-40B4-BE49-F238E27FC236}">
                  <a16:creationId xmlns:a16="http://schemas.microsoft.com/office/drawing/2014/main" id="{D412AAAB-0932-E8F7-B862-BA623B8748C0}"/>
                </a:ext>
              </a:extLst>
            </p:cNvPr>
            <p:cNvSpPr/>
            <p:nvPr/>
          </p:nvSpPr>
          <p:spPr>
            <a:xfrm rot="5400000">
              <a:off x="2903427" y="1485903"/>
              <a:ext cx="535130" cy="1366404"/>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Arrow: Chevron 4">
              <a:extLst>
                <a:ext uri="{FF2B5EF4-FFF2-40B4-BE49-F238E27FC236}">
                  <a16:creationId xmlns:a16="http://schemas.microsoft.com/office/drawing/2014/main" id="{582AE481-C43D-EC91-C02E-43D8BEA7C292}"/>
                </a:ext>
              </a:extLst>
            </p:cNvPr>
            <p:cNvSpPr/>
            <p:nvPr/>
          </p:nvSpPr>
          <p:spPr>
            <a:xfrm rot="16200000">
              <a:off x="2903427" y="4142512"/>
              <a:ext cx="535130" cy="1366404"/>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spTree>
    <p:extLst>
      <p:ext uri="{BB962C8B-B14F-4D97-AF65-F5344CB8AC3E}">
        <p14:creationId xmlns:p14="http://schemas.microsoft.com/office/powerpoint/2010/main" val="93840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DF8EB-A0D3-A603-0429-208BE09E1DB8}"/>
              </a:ext>
            </a:extLst>
          </p:cNvPr>
          <p:cNvSpPr txBox="1">
            <a:spLocks/>
          </p:cNvSpPr>
          <p:nvPr/>
        </p:nvSpPr>
        <p:spPr>
          <a:xfrm>
            <a:off x="398435" y="1450301"/>
            <a:ext cx="5591175" cy="21392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a:latin typeface="AvenirNext LT Pro Regular" panose="020B0504020202020204" pitchFamily="34" charset="0"/>
            </a:endParaRPr>
          </a:p>
          <a:p>
            <a:endParaRPr lang="en-US" sz="2200">
              <a:latin typeface="AvenirNext LT Pro Regular" panose="020B0504020202020204" pitchFamily="34" charset="0"/>
            </a:endParaRPr>
          </a:p>
        </p:txBody>
      </p:sp>
      <p:sp>
        <p:nvSpPr>
          <p:cNvPr id="6" name="TextBox 5">
            <a:extLst>
              <a:ext uri="{FF2B5EF4-FFF2-40B4-BE49-F238E27FC236}">
                <a16:creationId xmlns:a16="http://schemas.microsoft.com/office/drawing/2014/main" id="{DC37E13C-45F5-1864-AAE2-29E2DC792B21}"/>
              </a:ext>
            </a:extLst>
          </p:cNvPr>
          <p:cNvSpPr txBox="1"/>
          <p:nvPr/>
        </p:nvSpPr>
        <p:spPr>
          <a:xfrm>
            <a:off x="4293560" y="1239464"/>
            <a:ext cx="7650190" cy="4524315"/>
          </a:xfrm>
          <a:prstGeom prst="rect">
            <a:avLst/>
          </a:prstGeom>
          <a:noFill/>
        </p:spPr>
        <p:txBody>
          <a:bodyPr wrap="square">
            <a:spAutoFit/>
          </a:bodyPr>
          <a:lstStyle/>
          <a:p>
            <a:pPr marL="285750" indent="-285750">
              <a:buFont typeface="Arial" panose="020B0604020202020204" pitchFamily="34" charset="0"/>
              <a:buChar char="•"/>
            </a:pPr>
            <a:r>
              <a:rPr lang="en-US">
                <a:latin typeface="Avenir Next LT Pro" panose="020B0504020202020204" pitchFamily="34" charset="0"/>
              </a:rPr>
              <a:t>Michelle O'Brien - </a:t>
            </a:r>
            <a:r>
              <a:rPr lang="en-US" i="1">
                <a:latin typeface="Avenir Next LT Pro" panose="020B0504020202020204" pitchFamily="34" charset="0"/>
              </a:rPr>
              <a:t>Chamber of Commerce Executive Director</a:t>
            </a:r>
          </a:p>
          <a:p>
            <a:pPr marL="285750" indent="-285750">
              <a:buFont typeface="Arial" panose="020B0604020202020204" pitchFamily="34" charset="0"/>
              <a:buChar char="•"/>
            </a:pPr>
            <a:r>
              <a:rPr lang="en-US">
                <a:latin typeface="Avenir Next LT Pro" panose="020B0504020202020204" pitchFamily="34" charset="0"/>
              </a:rPr>
              <a:t>Deborah Hayden - </a:t>
            </a:r>
            <a:r>
              <a:rPr lang="en-US" i="1">
                <a:latin typeface="Avenir Next LT Pro" panose="020B0504020202020204" pitchFamily="34" charset="0"/>
              </a:rPr>
              <a:t>Grow Ketchikan Executive Director</a:t>
            </a:r>
          </a:p>
          <a:p>
            <a:pPr marL="285750" indent="-285750">
              <a:buFont typeface="Arial" panose="020B0604020202020204" pitchFamily="34" charset="0"/>
              <a:buChar char="•"/>
            </a:pPr>
            <a:r>
              <a:rPr lang="en-US">
                <a:latin typeface="Avenir Next LT Pro" panose="020B0504020202020204" pitchFamily="34" charset="0"/>
              </a:rPr>
              <a:t>Peter Amylon &amp; Morgan Barry- </a:t>
            </a:r>
            <a:r>
              <a:rPr lang="en-US" i="1">
                <a:latin typeface="Avenir Next LT Pro" panose="020B0504020202020204" pitchFamily="34" charset="0"/>
              </a:rPr>
              <a:t>Ketchikan Gateway Borough</a:t>
            </a:r>
          </a:p>
          <a:p>
            <a:pPr marL="285750" indent="-285750">
              <a:buFont typeface="Arial" panose="020B0604020202020204" pitchFamily="34" charset="0"/>
              <a:buChar char="•"/>
            </a:pPr>
            <a:r>
              <a:rPr lang="en-US">
                <a:latin typeface="Avenir Next LT Pro" panose="020B0504020202020204" pitchFamily="34" charset="0"/>
              </a:rPr>
              <a:t>Mary Wanzer - </a:t>
            </a:r>
            <a:r>
              <a:rPr lang="en-US" i="1">
                <a:latin typeface="Avenir Next LT Pro" panose="020B0504020202020204" pitchFamily="34" charset="0"/>
              </a:rPr>
              <a:t>Coastal Keller Williams Realty, Alaska Group</a:t>
            </a:r>
          </a:p>
          <a:p>
            <a:pPr marL="285750" indent="-285750">
              <a:buFont typeface="Arial" panose="020B0604020202020204" pitchFamily="34" charset="0"/>
              <a:buChar char="•"/>
            </a:pPr>
            <a:r>
              <a:rPr lang="en-US">
                <a:latin typeface="Avenir Next LT Pro" panose="020B0504020202020204" pitchFamily="34" charset="0"/>
              </a:rPr>
              <a:t>Ruben Duran - </a:t>
            </a:r>
            <a:r>
              <a:rPr lang="en-US" i="1">
                <a:latin typeface="Avenir Next LT Pro" panose="020B0504020202020204" pitchFamily="34" charset="0"/>
              </a:rPr>
              <a:t>Ketchikan Gateway Borough Manager</a:t>
            </a:r>
          </a:p>
          <a:p>
            <a:pPr marL="285750" indent="-285750">
              <a:buFont typeface="Arial" panose="020B0604020202020204" pitchFamily="34" charset="0"/>
              <a:buChar char="•"/>
            </a:pPr>
            <a:r>
              <a:rPr lang="en-US">
                <a:latin typeface="Avenir Next LT Pro" panose="020B0504020202020204" pitchFamily="34" charset="0"/>
              </a:rPr>
              <a:t>Bess Clark </a:t>
            </a:r>
            <a:r>
              <a:rPr lang="en-US" i="1">
                <a:latin typeface="Avenir Next LT Pro" panose="020B0504020202020204" pitchFamily="34" charset="0"/>
              </a:rPr>
              <a:t>- Community Connections</a:t>
            </a:r>
          </a:p>
          <a:p>
            <a:pPr marL="285750" indent="-285750">
              <a:buFont typeface="Arial" panose="020B0604020202020204" pitchFamily="34" charset="0"/>
              <a:buChar char="•"/>
            </a:pPr>
            <a:r>
              <a:rPr lang="en-US">
                <a:latin typeface="Avenir Next LT Pro" panose="020B0504020202020204" pitchFamily="34" charset="0"/>
              </a:rPr>
              <a:t>Richard Harney -  </a:t>
            </a:r>
            <a:r>
              <a:rPr lang="en-US" i="1">
                <a:latin typeface="Avenir Next LT Pro" panose="020B0504020202020204" pitchFamily="34" charset="0"/>
              </a:rPr>
              <a:t>Ketchikan Indian Community Tribal Planner</a:t>
            </a:r>
          </a:p>
          <a:p>
            <a:pPr marL="285750" indent="-285750">
              <a:buFont typeface="Arial" panose="020B0604020202020204" pitchFamily="34" charset="0"/>
              <a:buChar char="•"/>
            </a:pPr>
            <a:r>
              <a:rPr lang="en-US">
                <a:latin typeface="Avenir Next LT Pro" panose="020B0504020202020204" pitchFamily="34" charset="0"/>
              </a:rPr>
              <a:t>Ty Rettke </a:t>
            </a:r>
            <a:r>
              <a:rPr lang="en-US" i="1">
                <a:latin typeface="Avenir Next LT Pro" panose="020B0504020202020204" pitchFamily="34" charset="0"/>
              </a:rPr>
              <a:t>- PATH Shelter</a:t>
            </a:r>
          </a:p>
          <a:p>
            <a:pPr marL="285750" indent="-285750">
              <a:buFont typeface="Arial" panose="020B0604020202020204" pitchFamily="34" charset="0"/>
              <a:buChar char="•"/>
            </a:pPr>
            <a:r>
              <a:rPr lang="en-US">
                <a:latin typeface="Avenir Next LT Pro" panose="020B0504020202020204" pitchFamily="34" charset="0"/>
              </a:rPr>
              <a:t>Lacey Simpson </a:t>
            </a:r>
            <a:r>
              <a:rPr lang="en-US" i="1">
                <a:latin typeface="Avenir Next LT Pro" panose="020B0504020202020204" pitchFamily="34" charset="0"/>
              </a:rPr>
              <a:t>– Ketchikan Assistant City Manager</a:t>
            </a:r>
          </a:p>
          <a:p>
            <a:pPr marL="285750" indent="-285750">
              <a:buFont typeface="Arial" panose="020B0604020202020204" pitchFamily="34" charset="0"/>
              <a:buChar char="•"/>
            </a:pPr>
            <a:r>
              <a:rPr lang="en-US">
                <a:latin typeface="Avenir Next LT Pro" panose="020B0504020202020204" pitchFamily="34" charset="0"/>
              </a:rPr>
              <a:t>Priscilla Schulte </a:t>
            </a:r>
            <a:r>
              <a:rPr lang="en-US" i="1">
                <a:latin typeface="Avenir Next LT Pro" panose="020B0504020202020204" pitchFamily="34" charset="0"/>
              </a:rPr>
              <a:t>- University of Alaska Southeast Campus Director </a:t>
            </a:r>
          </a:p>
          <a:p>
            <a:pPr marL="285750" indent="-285750">
              <a:buFont typeface="Arial" panose="020B0604020202020204" pitchFamily="34" charset="0"/>
              <a:buChar char="•"/>
            </a:pPr>
            <a:r>
              <a:rPr lang="en-US">
                <a:latin typeface="Avenir Next LT Pro" panose="020B0504020202020204" pitchFamily="34" charset="0"/>
              </a:rPr>
              <a:t>Kate </a:t>
            </a:r>
            <a:r>
              <a:rPr lang="en-US" err="1">
                <a:latin typeface="Avenir Next LT Pro" panose="020B0504020202020204" pitchFamily="34" charset="0"/>
              </a:rPr>
              <a:t>Govaars</a:t>
            </a:r>
            <a:r>
              <a:rPr lang="en-US">
                <a:latin typeface="Avenir Next LT Pro" panose="020B0504020202020204" pitchFamily="34" charset="0"/>
              </a:rPr>
              <a:t> - </a:t>
            </a:r>
            <a:r>
              <a:rPr lang="en-US" i="1">
                <a:latin typeface="Avenir Next LT Pro" panose="020B0504020202020204" pitchFamily="34" charset="0"/>
              </a:rPr>
              <a:t>PeaceHealth Medical Center</a:t>
            </a:r>
          </a:p>
          <a:p>
            <a:pPr marL="285750" indent="-285750">
              <a:buFont typeface="Arial" panose="020B0604020202020204" pitchFamily="34" charset="0"/>
              <a:buChar char="•"/>
            </a:pPr>
            <a:r>
              <a:rPr lang="en-US">
                <a:latin typeface="Avenir Next LT Pro" panose="020B0504020202020204" pitchFamily="34" charset="0"/>
              </a:rPr>
              <a:t>Michael Medford </a:t>
            </a:r>
            <a:r>
              <a:rPr lang="en-US" i="1">
                <a:latin typeface="Avenir Next LT Pro" panose="020B0504020202020204" pitchFamily="34" charset="0"/>
              </a:rPr>
              <a:t>- First Bank</a:t>
            </a:r>
          </a:p>
          <a:p>
            <a:pPr marL="285750" indent="-285750">
              <a:buFont typeface="Arial" panose="020B0604020202020204" pitchFamily="34" charset="0"/>
              <a:buChar char="•"/>
            </a:pPr>
            <a:r>
              <a:rPr lang="en-US">
                <a:latin typeface="Avenir Next LT Pro" panose="020B0504020202020204" pitchFamily="34" charset="0"/>
              </a:rPr>
              <a:t>Bill </a:t>
            </a:r>
            <a:r>
              <a:rPr lang="en-US" err="1">
                <a:latin typeface="Avenir Next LT Pro" panose="020B0504020202020204" pitchFamily="34" charset="0"/>
              </a:rPr>
              <a:t>Rotecki</a:t>
            </a:r>
            <a:r>
              <a:rPr lang="en-US">
                <a:latin typeface="Avenir Next LT Pro" panose="020B0504020202020204" pitchFamily="34" charset="0"/>
              </a:rPr>
              <a:t> </a:t>
            </a:r>
            <a:r>
              <a:rPr lang="en-US" i="1">
                <a:latin typeface="Avenir Next LT Pro" panose="020B0504020202020204" pitchFamily="34" charset="0"/>
              </a:rPr>
              <a:t>- Rainforest Construction</a:t>
            </a:r>
          </a:p>
          <a:p>
            <a:pPr marL="285750" indent="-285750">
              <a:buFont typeface="Arial" panose="020B0604020202020204" pitchFamily="34" charset="0"/>
              <a:buChar char="•"/>
            </a:pPr>
            <a:r>
              <a:rPr lang="en-US">
                <a:latin typeface="Avenir Next LT Pro" panose="020B0504020202020204" pitchFamily="34" charset="0"/>
              </a:rPr>
              <a:t>Myrna Chaney</a:t>
            </a:r>
            <a:r>
              <a:rPr lang="en-US" i="1">
                <a:latin typeface="Avenir Next LT Pro" panose="020B0504020202020204" pitchFamily="34" charset="0"/>
              </a:rPr>
              <a:t>- Ketchikan Indian Community</a:t>
            </a:r>
          </a:p>
          <a:p>
            <a:pPr marL="285750" indent="-285750">
              <a:buFont typeface="Arial" panose="020B0604020202020204" pitchFamily="34" charset="0"/>
              <a:buChar char="•"/>
            </a:pPr>
            <a:r>
              <a:rPr lang="en-US">
                <a:latin typeface="Avenir Next LT Pro" panose="020B0504020202020204" pitchFamily="34" charset="0"/>
              </a:rPr>
              <a:t>Mayor David </a:t>
            </a:r>
            <a:r>
              <a:rPr lang="en-US" dirty="0">
                <a:latin typeface="Avenir Next LT Pro" panose="020B0504020202020204" pitchFamily="34" charset="0"/>
              </a:rPr>
              <a:t>Kiffer</a:t>
            </a:r>
            <a:r>
              <a:rPr lang="en-US">
                <a:latin typeface="Avenir Next LT Pro" panose="020B0504020202020204" pitchFamily="34" charset="0"/>
              </a:rPr>
              <a:t>- </a:t>
            </a:r>
            <a:r>
              <a:rPr lang="en-US" i="1">
                <a:latin typeface="Avenir Next LT Pro" panose="020B0504020202020204" pitchFamily="34" charset="0"/>
              </a:rPr>
              <a:t>City of Ketchikan</a:t>
            </a:r>
          </a:p>
          <a:p>
            <a:pPr marL="285750" indent="-285750">
              <a:buFont typeface="Arial" panose="020B0604020202020204" pitchFamily="34" charset="0"/>
              <a:buChar char="•"/>
            </a:pPr>
            <a:r>
              <a:rPr lang="en-US">
                <a:latin typeface="Avenir Next LT Pro" panose="020B0504020202020204" pitchFamily="34" charset="0"/>
              </a:rPr>
              <a:t>Agnes Moran &amp; Eryn Ruppert</a:t>
            </a:r>
            <a:r>
              <a:rPr lang="en-US" i="1">
                <a:latin typeface="Avenir Next LT Pro" panose="020B0504020202020204" pitchFamily="34" charset="0"/>
              </a:rPr>
              <a:t>- Women in Safe Homes</a:t>
            </a:r>
          </a:p>
        </p:txBody>
      </p:sp>
      <p:pic>
        <p:nvPicPr>
          <p:cNvPr id="9" name="Picture 8" descr="A person and person sitting at a table&#10;&#10;Description automatically generated">
            <a:extLst>
              <a:ext uri="{FF2B5EF4-FFF2-40B4-BE49-F238E27FC236}">
                <a16:creationId xmlns:a16="http://schemas.microsoft.com/office/drawing/2014/main" id="{894EF7E8-37F3-8851-63A8-B20F577C64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63474" y="2072065"/>
            <a:ext cx="3812154" cy="2859115"/>
          </a:xfrm>
          <a:prstGeom prst="rect">
            <a:avLst/>
          </a:prstGeom>
        </p:spPr>
      </p:pic>
      <p:sp>
        <p:nvSpPr>
          <p:cNvPr id="7" name="Title 6">
            <a:extLst>
              <a:ext uri="{FF2B5EF4-FFF2-40B4-BE49-F238E27FC236}">
                <a16:creationId xmlns:a16="http://schemas.microsoft.com/office/drawing/2014/main" id="{31D70078-BF56-0A89-BDFA-75D33AF2721C}"/>
              </a:ext>
            </a:extLst>
          </p:cNvPr>
          <p:cNvSpPr>
            <a:spLocks noGrp="1"/>
          </p:cNvSpPr>
          <p:nvPr>
            <p:ph type="title"/>
          </p:nvPr>
        </p:nvSpPr>
        <p:spPr>
          <a:xfrm>
            <a:off x="398435" y="149378"/>
            <a:ext cx="11286783" cy="846986"/>
          </a:xfrm>
        </p:spPr>
        <p:txBody>
          <a:bodyPr/>
          <a:lstStyle/>
          <a:p>
            <a:r>
              <a:rPr lang="en-US" b="1"/>
              <a:t>In-Depth Interviews</a:t>
            </a:r>
          </a:p>
        </p:txBody>
      </p:sp>
    </p:spTree>
    <p:extLst>
      <p:ext uri="{BB962C8B-B14F-4D97-AF65-F5344CB8AC3E}">
        <p14:creationId xmlns:p14="http://schemas.microsoft.com/office/powerpoint/2010/main" val="924561658"/>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B420DB-64FA-53F8-0464-E039EB5C7462}"/>
              </a:ext>
            </a:extLst>
          </p:cNvPr>
          <p:cNvPicPr>
            <a:picLocks noChangeAspect="1"/>
          </p:cNvPicPr>
          <p:nvPr/>
        </p:nvPicPr>
        <p:blipFill>
          <a:blip r:embed="rId4"/>
          <a:stretch>
            <a:fillRect/>
          </a:stretch>
        </p:blipFill>
        <p:spPr>
          <a:xfrm>
            <a:off x="7369640" y="238143"/>
            <a:ext cx="2922234" cy="3657600"/>
          </a:xfrm>
          <a:prstGeom prst="rect">
            <a:avLst/>
          </a:prstGeom>
          <a:ln>
            <a:no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6DF4986B-7DF6-FA78-E6A1-C5E2023CB32D}"/>
              </a:ext>
            </a:extLst>
          </p:cNvPr>
          <p:cNvSpPr txBox="1">
            <a:spLocks/>
          </p:cNvSpPr>
          <p:nvPr/>
        </p:nvSpPr>
        <p:spPr>
          <a:xfrm>
            <a:off x="217081" y="162045"/>
            <a:ext cx="11757837" cy="7182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a:lstStyle>
          <a:p>
            <a:r>
              <a:rPr lang="en-US" b="1"/>
              <a:t>Survey Background</a:t>
            </a:r>
            <a:endParaRPr lang="en-CA" b="1"/>
          </a:p>
        </p:txBody>
      </p:sp>
      <p:sp>
        <p:nvSpPr>
          <p:cNvPr id="4" name="Content Placeholder 2">
            <a:extLst>
              <a:ext uri="{FF2B5EF4-FFF2-40B4-BE49-F238E27FC236}">
                <a16:creationId xmlns:a16="http://schemas.microsoft.com/office/drawing/2014/main" id="{C58EA43C-22DF-37C3-B7C4-52BB61F1FF88}"/>
              </a:ext>
            </a:extLst>
          </p:cNvPr>
          <p:cNvSpPr txBox="1">
            <a:spLocks/>
          </p:cNvSpPr>
          <p:nvPr/>
        </p:nvSpPr>
        <p:spPr>
          <a:xfrm>
            <a:off x="417430" y="915532"/>
            <a:ext cx="5566587" cy="50269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400">
                <a:solidFill>
                  <a:srgbClr val="292D3D"/>
                </a:solidFill>
                <a:latin typeface="AvenirNext LT Pro Regular" panose="020B0504020202020204" pitchFamily="34" charset="0"/>
              </a:rPr>
              <a:t>Qualified responses: </a:t>
            </a:r>
          </a:p>
          <a:p>
            <a:pPr lvl="1" fontAlgn="base"/>
            <a:r>
              <a:rPr lang="en-US" sz="2000">
                <a:solidFill>
                  <a:srgbClr val="14161F"/>
                </a:solidFill>
                <a:latin typeface="AvenirNext LT Pro Regular" panose="020B0504020202020204" pitchFamily="34" charset="0"/>
              </a:rPr>
              <a:t>Total: 1,151</a:t>
            </a:r>
          </a:p>
          <a:p>
            <a:pPr lvl="1" fontAlgn="base"/>
            <a:r>
              <a:rPr lang="en-US" sz="2000">
                <a:solidFill>
                  <a:srgbClr val="14161F"/>
                </a:solidFill>
                <a:latin typeface="AvenirNext LT Pro Regular" panose="020B0504020202020204" pitchFamily="34" charset="0"/>
              </a:rPr>
              <a:t>Residents of the KGB: 1,117</a:t>
            </a:r>
          </a:p>
          <a:p>
            <a:pPr fontAlgn="base"/>
            <a:r>
              <a:rPr lang="en-US" sz="2400">
                <a:solidFill>
                  <a:srgbClr val="292D3D"/>
                </a:solidFill>
                <a:latin typeface="AvenirNext LT Pro Regular" panose="020B0504020202020204" pitchFamily="34" charset="0"/>
              </a:rPr>
              <a:t>Dates open:​</a:t>
            </a:r>
          </a:p>
          <a:p>
            <a:pPr lvl="1" fontAlgn="base"/>
            <a:r>
              <a:rPr lang="en-US" sz="2000">
                <a:solidFill>
                  <a:srgbClr val="14161F"/>
                </a:solidFill>
                <a:latin typeface="AvenirNext LT Pro Regular" panose="020B0504020202020204" pitchFamily="34" charset="0"/>
              </a:rPr>
              <a:t>Oct. 31 through Jan. 2, 2023</a:t>
            </a:r>
          </a:p>
          <a:p>
            <a:pPr fontAlgn="base"/>
            <a:r>
              <a:rPr lang="en-US" sz="2400">
                <a:solidFill>
                  <a:srgbClr val="14161F"/>
                </a:solidFill>
                <a:latin typeface="AvenirNext LT Pro Regular" panose="020B0504020202020204" pitchFamily="34" charset="0"/>
              </a:rPr>
              <a:t>Distribution Methods:​</a:t>
            </a:r>
            <a:endParaRPr lang="en-US" sz="1800">
              <a:solidFill>
                <a:srgbClr val="14161F"/>
              </a:solidFill>
              <a:latin typeface="AvenirNext LT Pro Regular" panose="020B0504020202020204" pitchFamily="34" charset="0"/>
            </a:endParaRPr>
          </a:p>
          <a:p>
            <a:pPr lvl="1" fontAlgn="base"/>
            <a:r>
              <a:rPr lang="en-US" sz="2000">
                <a:solidFill>
                  <a:srgbClr val="14161F"/>
                </a:solidFill>
                <a:latin typeface="AvenirNext LT Pro Regular" panose="020B0504020202020204" pitchFamily="34" charset="0"/>
              </a:rPr>
              <a:t>Social Media Promotion (Facebook)​</a:t>
            </a:r>
          </a:p>
          <a:p>
            <a:pPr lvl="2" fontAlgn="base"/>
            <a:r>
              <a:rPr lang="en-US" sz="1600">
                <a:solidFill>
                  <a:srgbClr val="14161F"/>
                </a:solidFill>
                <a:latin typeface="AvenirNext LT Pro Regular" panose="020B0504020202020204" pitchFamily="34" charset="0"/>
              </a:rPr>
              <a:t>Reach: 6,523</a:t>
            </a:r>
          </a:p>
          <a:p>
            <a:pPr lvl="2" fontAlgn="base"/>
            <a:r>
              <a:rPr lang="en-US" sz="1600">
                <a:solidFill>
                  <a:srgbClr val="14161F"/>
                </a:solidFill>
                <a:latin typeface="AvenirNext LT Pro Regular" panose="020B0504020202020204" pitchFamily="34" charset="0"/>
              </a:rPr>
              <a:t>Post Engagements: 962</a:t>
            </a:r>
          </a:p>
          <a:p>
            <a:pPr lvl="2" fontAlgn="base"/>
            <a:r>
              <a:rPr lang="en-US" sz="1600">
                <a:solidFill>
                  <a:srgbClr val="14161F"/>
                </a:solidFill>
                <a:latin typeface="AvenirNext LT Pro Regular" panose="020B0504020202020204" pitchFamily="34" charset="0"/>
              </a:rPr>
              <a:t>Strongest among 25- to 44-year-olds</a:t>
            </a:r>
            <a:endParaRPr lang="en-US" sz="1600">
              <a:solidFill>
                <a:srgbClr val="292D3D"/>
              </a:solidFill>
              <a:latin typeface="AvenirNext LT Pro Regular" panose="020B0504020202020204" pitchFamily="34" charset="0"/>
            </a:endParaRPr>
          </a:p>
          <a:p>
            <a:pPr lvl="1" fontAlgn="base"/>
            <a:r>
              <a:rPr lang="en-US" sz="2000">
                <a:solidFill>
                  <a:srgbClr val="14161F"/>
                </a:solidFill>
                <a:latin typeface="AvenirNext LT Pro Regular" panose="020B0504020202020204" pitchFamily="34" charset="0"/>
              </a:rPr>
              <a:t>Paper Surveys collected from homeless shelters and KGB office: 67</a:t>
            </a:r>
          </a:p>
          <a:p>
            <a:pPr lvl="1" fontAlgn="base"/>
            <a:r>
              <a:rPr lang="en-US" sz="2000">
                <a:solidFill>
                  <a:srgbClr val="14161F"/>
                </a:solidFill>
                <a:latin typeface="AvenirNext LT Pro Regular" panose="020B0504020202020204" pitchFamily="34" charset="0"/>
              </a:rPr>
              <a:t>Ads on public transit busses</a:t>
            </a:r>
          </a:p>
          <a:p>
            <a:pPr lvl="1" fontAlgn="base"/>
            <a:endParaRPr lang="en-US" sz="2000">
              <a:solidFill>
                <a:srgbClr val="292D3D"/>
              </a:solidFill>
              <a:latin typeface="AvenirNext LT Pro Regular" panose="020B0504020202020204" pitchFamily="34" charset="0"/>
            </a:endParaRPr>
          </a:p>
        </p:txBody>
      </p:sp>
      <p:pic>
        <p:nvPicPr>
          <p:cNvPr id="5" name="Picture 4">
            <a:extLst>
              <a:ext uri="{FF2B5EF4-FFF2-40B4-BE49-F238E27FC236}">
                <a16:creationId xmlns:a16="http://schemas.microsoft.com/office/drawing/2014/main" id="{74F99612-2C92-A093-61E6-FFB0E08E3626}"/>
              </a:ext>
            </a:extLst>
          </p:cNvPr>
          <p:cNvPicPr>
            <a:picLocks noChangeAspect="1"/>
          </p:cNvPicPr>
          <p:nvPr/>
        </p:nvPicPr>
        <p:blipFill>
          <a:blip r:embed="rId5"/>
          <a:stretch>
            <a:fillRect/>
          </a:stretch>
        </p:blipFill>
        <p:spPr>
          <a:xfrm rot="861010">
            <a:off x="8695979" y="2564523"/>
            <a:ext cx="3117056" cy="288036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AE9427E-4B6A-9E08-971D-15FDF83125E5}"/>
              </a:ext>
            </a:extLst>
          </p:cNvPr>
          <p:cNvPicPr>
            <a:picLocks noChangeAspect="1"/>
          </p:cNvPicPr>
          <p:nvPr/>
        </p:nvPicPr>
        <p:blipFill>
          <a:blip r:embed="rId6"/>
          <a:stretch>
            <a:fillRect/>
          </a:stretch>
        </p:blipFill>
        <p:spPr>
          <a:xfrm rot="20966388">
            <a:off x="5787601" y="1869664"/>
            <a:ext cx="3164078"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87991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Brain Color Scheme">
      <a:dk1>
        <a:srgbClr val="292D3D"/>
      </a:dk1>
      <a:lt1>
        <a:sysClr val="window" lastClr="FFFFFF"/>
      </a:lt1>
      <a:dk2>
        <a:srgbClr val="CDA642"/>
      </a:dk2>
      <a:lt2>
        <a:srgbClr val="E7E6E6"/>
      </a:lt2>
      <a:accent1>
        <a:srgbClr val="292D3D"/>
      </a:accent1>
      <a:accent2>
        <a:srgbClr val="CDA642"/>
      </a:accent2>
      <a:accent3>
        <a:srgbClr val="376E6D"/>
      </a:accent3>
      <a:accent4>
        <a:srgbClr val="00C6BF"/>
      </a:accent4>
      <a:accent5>
        <a:srgbClr val="AE8F45"/>
      </a:accent5>
      <a:accent6>
        <a:srgbClr val="008C6F"/>
      </a:accent6>
      <a:hlink>
        <a:srgbClr val="00C4A3"/>
      </a:hlink>
      <a:folHlink>
        <a:srgbClr val="000000"/>
      </a:folHlink>
    </a:clrScheme>
    <a:fontScheme name="Points Consulting Fonts">
      <a:majorFont>
        <a:latin typeface="Futura"/>
        <a:ea typeface=""/>
        <a:cs typeface=""/>
      </a:majorFont>
      <a:minorFont>
        <a:latin typeface="Trebuchet MS"/>
        <a:ea typeface=""/>
        <a:cs typeface=""/>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Presentation Template" id="{D0816B0E-B18D-418F-B8F1-7C4A50F7A56D}" vid="{DD330D61-6DEF-45C9-9836-BE90C5555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TotalTime>
  <Words>2756</Words>
  <Application>Microsoft Office PowerPoint</Application>
  <PresentationFormat>Widescreen</PresentationFormat>
  <Paragraphs>260</Paragraphs>
  <Slides>31</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Avenir Next LT Pro</vt:lpstr>
      <vt:lpstr>AvenirNext LT Pro Regular</vt:lpstr>
      <vt:lpstr>Calibri</vt:lpstr>
      <vt:lpstr>Futura</vt:lpstr>
      <vt:lpstr>Futura(Heading)</vt:lpstr>
      <vt:lpstr>Trebuchet MS</vt:lpstr>
      <vt:lpstr>Office Theme</vt:lpstr>
      <vt:lpstr> Ketchikan Housing Market Analysis</vt:lpstr>
      <vt:lpstr>PowerPoint Presentation</vt:lpstr>
      <vt:lpstr>PowerPoint Presentation</vt:lpstr>
      <vt:lpstr>Why a Housing Study? </vt:lpstr>
      <vt:lpstr>PowerPoint Presentation</vt:lpstr>
      <vt:lpstr>Key Takeaways (to this Point)</vt:lpstr>
      <vt:lpstr>PowerPoint Presentation</vt:lpstr>
      <vt:lpstr>In-Depth Interviews</vt:lpstr>
      <vt:lpstr>PowerPoint Presentation</vt:lpstr>
      <vt:lpstr>Survey Reliability</vt:lpstr>
      <vt:lpstr>Who Took the Survey?</vt:lpstr>
      <vt:lpstr> Have you struggled to find affordable housing in the KGB in the last two years?</vt:lpstr>
      <vt:lpstr>Perceived Purchase Costs</vt:lpstr>
      <vt:lpstr>Would you like to see the KGB's housing stock increase? </vt:lpstr>
      <vt:lpstr>PowerPoint Presentation</vt:lpstr>
      <vt:lpstr>What role should the government have in the housing market?</vt:lpstr>
      <vt:lpstr>What tools should the local government use to promote housing development?</vt:lpstr>
      <vt:lpstr>​Do you believe that there are too many short-term rentals (such as Airbnb or VRBO) in the KGB? </vt:lpstr>
      <vt:lpstr>What forms of regulation should be enforced on short-term rentals? </vt:lpstr>
      <vt:lpstr>PowerPoint Presentation</vt:lpstr>
      <vt:lpstr>Geographic preferences for housing types</vt:lpstr>
      <vt:lpstr>What type of neighborhoods in the KGB would be most suitable for the multifamily/apartment housing type?</vt:lpstr>
      <vt:lpstr>What type of neighborhoods in the KGB would be most suitable for the duplex and triplex housing type?</vt:lpstr>
      <vt:lpstr>What type of neighborhoods in the KGB would be most suitable for the manufactured home community housing type?</vt:lpstr>
      <vt:lpstr>What type of neighborhoods in the KGB would be most suitable for the accessory dwelling unit (ADU) housing type?</vt:lpstr>
      <vt:lpstr>Demographic &amp; Housing Metrics</vt:lpstr>
      <vt:lpstr>Living Wage in the KGB</vt:lpstr>
      <vt:lpstr>Projected Population Change &amp; Migration to/from the KGB</vt:lpstr>
      <vt:lpstr>New Housing Production in the KGB</vt:lpstr>
      <vt:lpstr>Next Steps</vt:lpstr>
      <vt:lpstr>Survey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Pedro Jimenez</dc:creator>
  <cp:lastModifiedBy>Brian Points</cp:lastModifiedBy>
  <cp:revision>2</cp:revision>
  <cp:lastPrinted>2022-08-16T16:37:20Z</cp:lastPrinted>
  <dcterms:created xsi:type="dcterms:W3CDTF">2022-08-10T17:35:41Z</dcterms:created>
  <dcterms:modified xsi:type="dcterms:W3CDTF">2024-01-19T21:23:03Z</dcterms:modified>
</cp:coreProperties>
</file>